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314" r:id="rId2"/>
    <p:sldId id="429" r:id="rId3"/>
    <p:sldId id="430" r:id="rId4"/>
    <p:sldId id="446" r:id="rId5"/>
    <p:sldId id="432" r:id="rId6"/>
    <p:sldId id="461" r:id="rId7"/>
    <p:sldId id="449" r:id="rId8"/>
    <p:sldId id="445" r:id="rId9"/>
    <p:sldId id="463" r:id="rId10"/>
    <p:sldId id="448" r:id="rId11"/>
    <p:sldId id="447" r:id="rId12"/>
    <p:sldId id="455" r:id="rId13"/>
    <p:sldId id="450" r:id="rId14"/>
    <p:sldId id="471" r:id="rId15"/>
    <p:sldId id="453" r:id="rId16"/>
    <p:sldId id="473" r:id="rId17"/>
    <p:sldId id="456" r:id="rId18"/>
    <p:sldId id="434" r:id="rId19"/>
    <p:sldId id="464" r:id="rId20"/>
    <p:sldId id="474" r:id="rId21"/>
    <p:sldId id="477" r:id="rId22"/>
    <p:sldId id="475" r:id="rId23"/>
    <p:sldId id="468" r:id="rId24"/>
    <p:sldId id="313" r:id="rId25"/>
  </p:sldIdLst>
  <p:sldSz cx="9144000" cy="6858000" type="screen4x3"/>
  <p:notesSz cx="9144000" cy="6858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  <a:srgbClr val="6C10A4"/>
    <a:srgbClr val="0566AF"/>
    <a:srgbClr val="FF0000"/>
    <a:srgbClr val="660066"/>
    <a:srgbClr val="990000"/>
    <a:srgbClr val="FF0066"/>
    <a:srgbClr val="CCFF99"/>
    <a:srgbClr val="6699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45" autoAdjust="0"/>
    <p:restoredTop sz="94660"/>
  </p:normalViewPr>
  <p:slideViewPr>
    <p:cSldViewPr snapToGrid="0">
      <p:cViewPr varScale="1">
        <p:scale>
          <a:sx n="69" d="100"/>
          <a:sy n="69" d="100"/>
        </p:scale>
        <p:origin x="-1891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195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040977-274E-4DFA-94EF-4B28F2CA8AF0}" type="datetimeFigureOut">
              <a:rPr lang="zh-TW" altLang="en-US" smtClean="0"/>
              <a:t>2015/7/4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3C3A30-F4D5-4B71-9537-7B76673D8157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B7B074-0016-4EC6-B90D-25D7FCC27B69}" type="datetimeFigureOut">
              <a:rPr lang="zh-TW" altLang="en-US" smtClean="0"/>
              <a:pPr/>
              <a:t>2015/7/4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5C4A62-0709-4642-AADD-1C39E0946A8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BCD1680D-2EAE-47AB-9917-EC497C6390DE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3075" grpId="0" build="p">
        <p:tmplLst>
          <p:tmpl lvl="1">
            <p:tnLst>
              <p:par>
                <p:cTn presetID="37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7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3075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307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900" decel="100000" fill="hold"/>
                        <p:tgtEl>
                          <p:spTgt spid="307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.03"/>
                          </p:val>
                        </p:tav>
                      </p:tavLst>
                    </p:anim>
                    <p:anim calcmode="lin" valueType="num">
                      <p:cBhvr>
                        <p:cTn dur="100" accel="100000" fill="hold">
                          <p:stCondLst>
                            <p:cond delay="900"/>
                          </p:stCondLst>
                        </p:cTn>
                        <p:tgtEl>
                          <p:spTgt spid="307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03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66CFFA-262C-4B31-9E6A-5A4D77D43511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39D167-4993-4110-91CD-1F6A1EF75712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54DE56-175F-44F2-BA51-F3EAA2663B8A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DA9B7A-F5EA-44D8-88D0-31A013A5BFAB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24F3B9-9EFE-4554-A2C6-CA9620D511D8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64F9CF-847A-49FF-A1CF-1E55A488A569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C0CCD7-F1BB-4732-BF51-C64518AB81C6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B22D61-0996-4507-94E6-40CB5570B93B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14AEF8-0B65-47F3-B65C-8E0D3709B5EA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4A4C5F-B5E4-42CA-98A8-60F864A0B117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8000">
              <a:srgbClr val="00B050">
                <a:alpha val="39000"/>
              </a:srgbClr>
            </a:gs>
            <a:gs pos="19000">
              <a:srgbClr val="85C2FF">
                <a:alpha val="52000"/>
              </a:srgbClr>
            </a:gs>
            <a:gs pos="37000">
              <a:srgbClr val="C4D6EB">
                <a:alpha val="0"/>
              </a:srgbClr>
            </a:gs>
            <a:gs pos="100000">
              <a:srgbClr val="FFEBFA"/>
            </a:gs>
          </a:gsLst>
          <a:lin ang="66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zh-TW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zh-TW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996F48F-EC25-461D-97CC-72780F39CDC7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1031" name="AutoShape 7"/>
          <p:cNvSpPr>
            <a:spLocks noChangeArrowheads="1"/>
          </p:cNvSpPr>
          <p:nvPr/>
        </p:nvSpPr>
        <p:spPr bwMode="auto">
          <a:xfrm>
            <a:off x="0" y="5921375"/>
            <a:ext cx="1081088" cy="936625"/>
          </a:xfrm>
          <a:prstGeom prst="irregularSeal1">
            <a:avLst/>
          </a:prstGeom>
          <a:solidFill>
            <a:srgbClr val="FF0000">
              <a:alpha val="8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grpSp>
        <p:nvGrpSpPr>
          <p:cNvPr id="1032" name="Group 8"/>
          <p:cNvGrpSpPr>
            <a:grpSpLocks/>
          </p:cNvGrpSpPr>
          <p:nvPr/>
        </p:nvGrpSpPr>
        <p:grpSpPr bwMode="auto">
          <a:xfrm rot="1977869">
            <a:off x="2627313" y="6021388"/>
            <a:ext cx="360362" cy="649287"/>
            <a:chOff x="249" y="3158"/>
            <a:chExt cx="272" cy="545"/>
          </a:xfrm>
        </p:grpSpPr>
        <p:sp>
          <p:nvSpPr>
            <p:cNvPr id="1033" name="AutoShape 9"/>
            <p:cNvSpPr>
              <a:spLocks noChangeArrowheads="1"/>
            </p:cNvSpPr>
            <p:nvPr userDrawn="1"/>
          </p:nvSpPr>
          <p:spPr bwMode="auto">
            <a:xfrm>
              <a:off x="249" y="3203"/>
              <a:ext cx="272" cy="500"/>
            </a:xfrm>
            <a:prstGeom prst="flowChartMagneticDisk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4" name="Arc 10"/>
            <p:cNvSpPr>
              <a:spLocks/>
            </p:cNvSpPr>
            <p:nvPr userDrawn="1"/>
          </p:nvSpPr>
          <p:spPr bwMode="auto">
            <a:xfrm>
              <a:off x="295" y="3158"/>
              <a:ext cx="90" cy="135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635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1035" name="Group 11"/>
          <p:cNvGrpSpPr>
            <a:grpSpLocks/>
          </p:cNvGrpSpPr>
          <p:nvPr/>
        </p:nvGrpSpPr>
        <p:grpSpPr bwMode="auto">
          <a:xfrm rot="4581049">
            <a:off x="6192838" y="6129338"/>
            <a:ext cx="215900" cy="431800"/>
            <a:chOff x="249" y="3158"/>
            <a:chExt cx="272" cy="545"/>
          </a:xfrm>
        </p:grpSpPr>
        <p:sp>
          <p:nvSpPr>
            <p:cNvPr id="1036" name="AutoShape 12"/>
            <p:cNvSpPr>
              <a:spLocks noChangeArrowheads="1"/>
            </p:cNvSpPr>
            <p:nvPr userDrawn="1"/>
          </p:nvSpPr>
          <p:spPr bwMode="auto">
            <a:xfrm>
              <a:off x="249" y="3203"/>
              <a:ext cx="272" cy="500"/>
            </a:xfrm>
            <a:prstGeom prst="flowChartMagneticDisk">
              <a:avLst/>
            </a:prstGeom>
            <a:solidFill>
              <a:srgbClr val="FF00FF">
                <a:alpha val="8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7" name="Arc 13"/>
            <p:cNvSpPr>
              <a:spLocks/>
            </p:cNvSpPr>
            <p:nvPr userDrawn="1"/>
          </p:nvSpPr>
          <p:spPr bwMode="auto">
            <a:xfrm>
              <a:off x="295" y="3158"/>
              <a:ext cx="90" cy="135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1038" name="Group 14"/>
          <p:cNvGrpSpPr>
            <a:grpSpLocks/>
          </p:cNvGrpSpPr>
          <p:nvPr/>
        </p:nvGrpSpPr>
        <p:grpSpPr bwMode="auto">
          <a:xfrm rot="-1040435">
            <a:off x="395288" y="5876925"/>
            <a:ext cx="215900" cy="431800"/>
            <a:chOff x="249" y="3158"/>
            <a:chExt cx="272" cy="545"/>
          </a:xfrm>
        </p:grpSpPr>
        <p:sp>
          <p:nvSpPr>
            <p:cNvPr id="1039" name="AutoShape 15"/>
            <p:cNvSpPr>
              <a:spLocks noChangeArrowheads="1"/>
            </p:cNvSpPr>
            <p:nvPr userDrawn="1"/>
          </p:nvSpPr>
          <p:spPr bwMode="auto">
            <a:xfrm>
              <a:off x="249" y="3203"/>
              <a:ext cx="272" cy="500"/>
            </a:xfrm>
            <a:prstGeom prst="flowChartMagneticDisk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40" name="Arc 16"/>
            <p:cNvSpPr>
              <a:spLocks/>
            </p:cNvSpPr>
            <p:nvPr userDrawn="1"/>
          </p:nvSpPr>
          <p:spPr bwMode="auto">
            <a:xfrm>
              <a:off x="295" y="3158"/>
              <a:ext cx="90" cy="135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</p:grpSp>
      <p:sp>
        <p:nvSpPr>
          <p:cNvPr id="1041" name="Cloud"/>
          <p:cNvSpPr>
            <a:spLocks noChangeAspect="1" noEditPoints="1" noChangeArrowheads="1"/>
          </p:cNvSpPr>
          <p:nvPr/>
        </p:nvSpPr>
        <p:spPr bwMode="auto">
          <a:xfrm rot="1538053" flipH="1">
            <a:off x="2124075" y="6381750"/>
            <a:ext cx="187325" cy="185738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0000">
              <a:alpha val="50000"/>
            </a:srgbClr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1042" name="Cloud"/>
          <p:cNvSpPr>
            <a:spLocks noChangeAspect="1" noEditPoints="1" noChangeArrowheads="1"/>
          </p:cNvSpPr>
          <p:nvPr/>
        </p:nvSpPr>
        <p:spPr bwMode="auto">
          <a:xfrm rot="1538053" flipH="1">
            <a:off x="6732588" y="6165850"/>
            <a:ext cx="215900" cy="214313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0000">
              <a:alpha val="50000"/>
            </a:srgbClr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1043" name="Cloud"/>
          <p:cNvSpPr>
            <a:spLocks noChangeAspect="1" noEditPoints="1" noChangeArrowheads="1"/>
          </p:cNvSpPr>
          <p:nvPr/>
        </p:nvSpPr>
        <p:spPr bwMode="auto">
          <a:xfrm rot="1538053" flipH="1">
            <a:off x="3635375" y="6092825"/>
            <a:ext cx="317500" cy="314325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0000">
              <a:alpha val="50000"/>
            </a:srgbClr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zh-TW" altLang="en-US"/>
          </a:p>
        </p:txBody>
      </p:sp>
      <p:grpSp>
        <p:nvGrpSpPr>
          <p:cNvPr id="1045" name="Group 21"/>
          <p:cNvGrpSpPr>
            <a:grpSpLocks/>
          </p:cNvGrpSpPr>
          <p:nvPr/>
        </p:nvGrpSpPr>
        <p:grpSpPr bwMode="auto">
          <a:xfrm rot="-5053720">
            <a:off x="1620044" y="6165056"/>
            <a:ext cx="217488" cy="504825"/>
            <a:chOff x="249" y="3158"/>
            <a:chExt cx="272" cy="545"/>
          </a:xfrm>
        </p:grpSpPr>
        <p:sp>
          <p:nvSpPr>
            <p:cNvPr id="1046" name="AutoShape 22"/>
            <p:cNvSpPr>
              <a:spLocks noChangeArrowheads="1"/>
            </p:cNvSpPr>
            <p:nvPr userDrawn="1"/>
          </p:nvSpPr>
          <p:spPr bwMode="auto">
            <a:xfrm>
              <a:off x="249" y="3203"/>
              <a:ext cx="272" cy="500"/>
            </a:xfrm>
            <a:prstGeom prst="flowChartMagneticDisk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47" name="Arc 23"/>
            <p:cNvSpPr>
              <a:spLocks/>
            </p:cNvSpPr>
            <p:nvPr userDrawn="1"/>
          </p:nvSpPr>
          <p:spPr bwMode="auto">
            <a:xfrm>
              <a:off x="295" y="3158"/>
              <a:ext cx="90" cy="135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635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</p:grpSp>
      <p:sp>
        <p:nvSpPr>
          <p:cNvPr id="1048" name="AutoShape 24"/>
          <p:cNvSpPr>
            <a:spLocks noChangeArrowheads="1"/>
          </p:cNvSpPr>
          <p:nvPr/>
        </p:nvSpPr>
        <p:spPr bwMode="auto">
          <a:xfrm>
            <a:off x="3203575" y="6308725"/>
            <a:ext cx="144463" cy="144463"/>
          </a:xfrm>
          <a:prstGeom prst="star4">
            <a:avLst>
              <a:gd name="adj" fmla="val 12500"/>
            </a:avLst>
          </a:prstGeom>
          <a:solidFill>
            <a:srgbClr val="FFFF00"/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49" name="AutoShape 25"/>
          <p:cNvSpPr>
            <a:spLocks noChangeArrowheads="1"/>
          </p:cNvSpPr>
          <p:nvPr/>
        </p:nvSpPr>
        <p:spPr bwMode="auto">
          <a:xfrm>
            <a:off x="1258888" y="5732463"/>
            <a:ext cx="144462" cy="144462"/>
          </a:xfrm>
          <a:prstGeom prst="star4">
            <a:avLst>
              <a:gd name="adj" fmla="val 12500"/>
            </a:avLst>
          </a:prstGeom>
          <a:solidFill>
            <a:srgbClr val="FFFF00"/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50" name="AutoShape 26"/>
          <p:cNvSpPr>
            <a:spLocks noChangeArrowheads="1"/>
          </p:cNvSpPr>
          <p:nvPr/>
        </p:nvSpPr>
        <p:spPr bwMode="auto">
          <a:xfrm>
            <a:off x="6443663" y="6524625"/>
            <a:ext cx="144462" cy="144463"/>
          </a:xfrm>
          <a:prstGeom prst="star4">
            <a:avLst>
              <a:gd name="adj" fmla="val 12500"/>
            </a:avLst>
          </a:prstGeom>
          <a:solidFill>
            <a:srgbClr val="FFFF00"/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51" name="AutoShape 27"/>
          <p:cNvSpPr>
            <a:spLocks noChangeArrowheads="1"/>
          </p:cNvSpPr>
          <p:nvPr/>
        </p:nvSpPr>
        <p:spPr bwMode="auto">
          <a:xfrm>
            <a:off x="106363" y="5876925"/>
            <a:ext cx="144462" cy="144463"/>
          </a:xfrm>
          <a:prstGeom prst="star4">
            <a:avLst>
              <a:gd name="adj" fmla="val 12500"/>
            </a:avLst>
          </a:prstGeom>
          <a:solidFill>
            <a:srgbClr val="FFFF00"/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52" name="Arc 28"/>
          <p:cNvSpPr>
            <a:spLocks/>
          </p:cNvSpPr>
          <p:nvPr/>
        </p:nvSpPr>
        <p:spPr bwMode="auto">
          <a:xfrm rot="14490850" flipV="1">
            <a:off x="-186532" y="5379244"/>
            <a:ext cx="803275" cy="935038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18513"/>
              <a:gd name="T1" fmla="*/ 0 h 21600"/>
              <a:gd name="T2" fmla="*/ 18513 w 18513"/>
              <a:gd name="T3" fmla="*/ 10472 h 21600"/>
              <a:gd name="T4" fmla="*/ 0 w 18513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8513" h="21600" fill="none" extrusionOk="0">
                <a:moveTo>
                  <a:pt x="-1" y="0"/>
                </a:moveTo>
                <a:cubicBezTo>
                  <a:pt x="7581" y="0"/>
                  <a:pt x="14607" y="3974"/>
                  <a:pt x="18512" y="10472"/>
                </a:cubicBezTo>
              </a:path>
              <a:path w="18513" h="21600" stroke="0" extrusionOk="0">
                <a:moveTo>
                  <a:pt x="-1" y="0"/>
                </a:moveTo>
                <a:cubicBezTo>
                  <a:pt x="7581" y="0"/>
                  <a:pt x="14607" y="3974"/>
                  <a:pt x="18512" y="10472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53" name="AutoShape 29"/>
          <p:cNvSpPr>
            <a:spLocks noChangeArrowheads="1"/>
          </p:cNvSpPr>
          <p:nvPr/>
        </p:nvSpPr>
        <p:spPr bwMode="auto">
          <a:xfrm>
            <a:off x="2843213" y="6713538"/>
            <a:ext cx="144462" cy="144462"/>
          </a:xfrm>
          <a:prstGeom prst="star4">
            <a:avLst>
              <a:gd name="adj" fmla="val 12500"/>
            </a:avLst>
          </a:prstGeom>
          <a:solidFill>
            <a:srgbClr val="FFFF00"/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54" name="Arc 30"/>
          <p:cNvSpPr>
            <a:spLocks/>
          </p:cNvSpPr>
          <p:nvPr/>
        </p:nvSpPr>
        <p:spPr bwMode="auto">
          <a:xfrm rot="19538892" flipV="1">
            <a:off x="6659563" y="5661025"/>
            <a:ext cx="574675" cy="935038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13261"/>
              <a:gd name="T1" fmla="*/ 0 h 21600"/>
              <a:gd name="T2" fmla="*/ 13261 w 13261"/>
              <a:gd name="T3" fmla="*/ 4550 h 21600"/>
              <a:gd name="T4" fmla="*/ 0 w 13261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3261" h="21600" fill="none" extrusionOk="0">
                <a:moveTo>
                  <a:pt x="-1" y="0"/>
                </a:moveTo>
                <a:cubicBezTo>
                  <a:pt x="4803" y="0"/>
                  <a:pt x="9469" y="1601"/>
                  <a:pt x="13261" y="4549"/>
                </a:cubicBezTo>
              </a:path>
              <a:path w="13261" h="21600" stroke="0" extrusionOk="0">
                <a:moveTo>
                  <a:pt x="-1" y="0"/>
                </a:moveTo>
                <a:cubicBezTo>
                  <a:pt x="4803" y="0"/>
                  <a:pt x="9469" y="1601"/>
                  <a:pt x="13261" y="4549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55" name="Arc 31"/>
          <p:cNvSpPr>
            <a:spLocks/>
          </p:cNvSpPr>
          <p:nvPr/>
        </p:nvSpPr>
        <p:spPr bwMode="auto">
          <a:xfrm rot="12781699" flipV="1">
            <a:off x="412750" y="6454775"/>
            <a:ext cx="414338" cy="935038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9531"/>
              <a:gd name="T1" fmla="*/ 0 h 21600"/>
              <a:gd name="T2" fmla="*/ 9531 w 9531"/>
              <a:gd name="T3" fmla="*/ 2216 h 21600"/>
              <a:gd name="T4" fmla="*/ 0 w 9531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9531" h="21600" fill="none" extrusionOk="0">
                <a:moveTo>
                  <a:pt x="-1" y="0"/>
                </a:moveTo>
                <a:cubicBezTo>
                  <a:pt x="3304" y="0"/>
                  <a:pt x="6565" y="758"/>
                  <a:pt x="9530" y="2216"/>
                </a:cubicBezTo>
              </a:path>
              <a:path w="9531" h="21600" stroke="0" extrusionOk="0">
                <a:moveTo>
                  <a:pt x="-1" y="0"/>
                </a:moveTo>
                <a:cubicBezTo>
                  <a:pt x="3304" y="0"/>
                  <a:pt x="6565" y="758"/>
                  <a:pt x="9530" y="2216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56" name="Arc 32"/>
          <p:cNvSpPr>
            <a:spLocks/>
          </p:cNvSpPr>
          <p:nvPr/>
        </p:nvSpPr>
        <p:spPr bwMode="auto">
          <a:xfrm rot="19644879" flipV="1">
            <a:off x="2071688" y="5756275"/>
            <a:ext cx="298450" cy="4318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18513"/>
              <a:gd name="T1" fmla="*/ 0 h 21600"/>
              <a:gd name="T2" fmla="*/ 18513 w 18513"/>
              <a:gd name="T3" fmla="*/ 10472 h 21600"/>
              <a:gd name="T4" fmla="*/ 0 w 18513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8513" h="21600" fill="none" extrusionOk="0">
                <a:moveTo>
                  <a:pt x="-1" y="0"/>
                </a:moveTo>
                <a:cubicBezTo>
                  <a:pt x="7581" y="0"/>
                  <a:pt x="14607" y="3974"/>
                  <a:pt x="18512" y="10472"/>
                </a:cubicBezTo>
              </a:path>
              <a:path w="18513" h="21600" stroke="0" extrusionOk="0">
                <a:moveTo>
                  <a:pt x="-1" y="0"/>
                </a:moveTo>
                <a:cubicBezTo>
                  <a:pt x="7581" y="0"/>
                  <a:pt x="14607" y="3974"/>
                  <a:pt x="18512" y="10472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57" name="Cloud"/>
          <p:cNvSpPr>
            <a:spLocks noChangeAspect="1" noEditPoints="1" noChangeArrowheads="1"/>
          </p:cNvSpPr>
          <p:nvPr/>
        </p:nvSpPr>
        <p:spPr bwMode="auto">
          <a:xfrm rot="1538053" flipH="1">
            <a:off x="1116013" y="6165850"/>
            <a:ext cx="215900" cy="214313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1058" name="AutoShape 34"/>
          <p:cNvSpPr>
            <a:spLocks noChangeArrowheads="1"/>
          </p:cNvSpPr>
          <p:nvPr/>
        </p:nvSpPr>
        <p:spPr bwMode="auto">
          <a:xfrm>
            <a:off x="2051050" y="6237288"/>
            <a:ext cx="144463" cy="144462"/>
          </a:xfrm>
          <a:prstGeom prst="star4">
            <a:avLst>
              <a:gd name="adj" fmla="val 12500"/>
            </a:avLst>
          </a:prstGeom>
          <a:solidFill>
            <a:srgbClr val="FFFF00"/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59" name="AutoShape 35"/>
          <p:cNvSpPr>
            <a:spLocks noChangeArrowheads="1"/>
          </p:cNvSpPr>
          <p:nvPr/>
        </p:nvSpPr>
        <p:spPr bwMode="auto">
          <a:xfrm>
            <a:off x="3059113" y="5949950"/>
            <a:ext cx="71437" cy="71438"/>
          </a:xfrm>
          <a:prstGeom prst="flowChartDecision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60" name="AutoShape 36"/>
          <p:cNvSpPr>
            <a:spLocks noChangeArrowheads="1"/>
          </p:cNvSpPr>
          <p:nvPr/>
        </p:nvSpPr>
        <p:spPr bwMode="auto">
          <a:xfrm>
            <a:off x="179388" y="5373688"/>
            <a:ext cx="144462" cy="144462"/>
          </a:xfrm>
          <a:prstGeom prst="flowChartDecision">
            <a:avLst/>
          </a:prstGeom>
          <a:solidFill>
            <a:srgbClr val="00CC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61" name="AutoShape 37"/>
          <p:cNvSpPr>
            <a:spLocks noChangeArrowheads="1"/>
          </p:cNvSpPr>
          <p:nvPr/>
        </p:nvSpPr>
        <p:spPr bwMode="auto">
          <a:xfrm>
            <a:off x="1835150" y="6381750"/>
            <a:ext cx="144463" cy="144463"/>
          </a:xfrm>
          <a:prstGeom prst="flowChartDecision">
            <a:avLst/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62" name="AutoShape 38"/>
          <p:cNvSpPr>
            <a:spLocks noChangeArrowheads="1"/>
          </p:cNvSpPr>
          <p:nvPr/>
        </p:nvSpPr>
        <p:spPr bwMode="auto">
          <a:xfrm>
            <a:off x="3203575" y="6453188"/>
            <a:ext cx="71438" cy="71437"/>
          </a:xfrm>
          <a:prstGeom prst="flowChartDecision">
            <a:avLst/>
          </a:prstGeom>
          <a:solidFill>
            <a:srgbClr val="FF00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300" tmFilter="0, 0; .2, .5; .8, .5; 1, 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150" autoRev="1" fill="hold"/>
                                        <p:tgtEl>
                                          <p:spTgt spid="10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"/>
                            </p:stCondLst>
                            <p:childTnLst>
                              <p:par>
                                <p:cTn id="9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300" tmFilter="0, 0; .2, .5; .8, .5; 1, 0"/>
                                        <p:tgtEl>
                                          <p:spTgt spid="104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150" autoRev="1" fill="hold"/>
                                        <p:tgtEl>
                                          <p:spTgt spid="104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2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300" tmFilter="0, 0; .2, .5; .8, .5; 1, 0"/>
                                        <p:tgtEl>
                                          <p:spTgt spid="104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" dur="150" autoRev="1" fill="hold"/>
                                        <p:tgtEl>
                                          <p:spTgt spid="104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600"/>
                            </p:stCondLst>
                            <p:childTnLst>
                              <p:par>
                                <p:cTn id="16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300" tmFilter="0, 0; .2, .5; .8, .5; 1, 0"/>
                                        <p:tgtEl>
                                          <p:spTgt spid="105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150" autoRev="1" fill="hold"/>
                                        <p:tgtEl>
                                          <p:spTgt spid="105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9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300" tmFilter="0, 0; .2, .5; .8, .5; 1, 0"/>
                                        <p:tgtEl>
                                          <p:spTgt spid="105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" dur="150" autoRev="1" fill="hold"/>
                                        <p:tgtEl>
                                          <p:spTgt spid="105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2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300" tmFilter="0, 0; .2, .5; .8, .5; 1, 0"/>
                                        <p:tgtEl>
                                          <p:spTgt spid="105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150" autoRev="1" fill="hold"/>
                                        <p:tgtEl>
                                          <p:spTgt spid="105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900"/>
                            </p:stCondLst>
                            <p:childTnLst>
                              <p:par>
                                <p:cTn id="26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300" tmFilter="0, 0; .2, .5; .8, .5; 1, 0"/>
                                        <p:tgtEl>
                                          <p:spTgt spid="104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150" autoRev="1" fill="hold"/>
                                        <p:tgtEl>
                                          <p:spTgt spid="104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200"/>
                            </p:stCondLst>
                            <p:childTnLst>
                              <p:par>
                                <p:cTn id="30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300" tmFilter="0, 0; .2, .5; .8, .5; 1, 0"/>
                                        <p:tgtEl>
                                          <p:spTgt spid="104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150" autoRev="1" fill="hold"/>
                                        <p:tgtEl>
                                          <p:spTgt spid="104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300" tmFilter="0, 0; .2, .5; .8, .5; 1, 0"/>
                                        <p:tgtEl>
                                          <p:spTgt spid="104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6" dur="150" autoRev="1" fill="hold"/>
                                        <p:tgtEl>
                                          <p:spTgt spid="104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1" grpId="0" animBg="1"/>
      <p:bldP spid="1041" grpId="0" animBg="1"/>
      <p:bldP spid="1042" grpId="0" animBg="1"/>
      <p:bldP spid="1043" grpId="0" animBg="1"/>
      <p:bldP spid="1048" grpId="0" animBg="1"/>
      <p:bldP spid="1049" grpId="0" animBg="1"/>
      <p:bldP spid="1050" grpId="0" animBg="1"/>
      <p:bldP spid="1053" grpId="0" animBg="1"/>
      <p:bldP spid="1058" grpId="0" animBg="1"/>
    </p:bldLst>
  </p:timing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rgbClr val="6699FF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rgbClr val="6699FF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mailto:cshwang@mx.nthu.edu.tw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www.anntw.com/articles/20141203-CFMk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560" y="692696"/>
            <a:ext cx="8136904" cy="2664296"/>
          </a:xfrm>
        </p:spPr>
        <p:txBody>
          <a:bodyPr/>
          <a:lstStyle/>
          <a:p>
            <a:pPr lvl="1"/>
            <a:r>
              <a:rPr lang="zh-TW" altLang="en-US" sz="4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賽局</a:t>
            </a:r>
            <a:r>
              <a:rPr lang="zh-TW" altLang="en-US" sz="4800" b="1" dirty="0" smtClean="0">
                <a:latin typeface="標楷體" pitchFamily="65" charset="-120"/>
                <a:ea typeface="標楷體" pitchFamily="65" charset="-120"/>
              </a:rPr>
              <a:t>理論在應用上</a:t>
            </a:r>
            <a:r>
              <a:rPr lang="zh-TW" altLang="en-US" sz="4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的紅線</a:t>
            </a:r>
            <a:endParaRPr lang="zh-TW" altLang="zh-TW" sz="4800" b="1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80649" y="3500645"/>
            <a:ext cx="7035389" cy="2459479"/>
          </a:xfrm>
        </p:spPr>
        <p:txBody>
          <a:bodyPr/>
          <a:lstStyle/>
          <a:p>
            <a:r>
              <a:rPr lang="zh-TW" altLang="zh-TW" b="1" dirty="0" smtClean="0">
                <a:solidFill>
                  <a:schemeClr val="accent5">
                    <a:lumMod val="25000"/>
                  </a:schemeClr>
                </a:solidFill>
                <a:ea typeface="標楷體" pitchFamily="65" charset="-120"/>
              </a:rPr>
              <a:t>黃春興</a:t>
            </a:r>
            <a:r>
              <a:rPr lang="zh-TW" altLang="en-US" b="1" dirty="0" smtClean="0">
                <a:solidFill>
                  <a:schemeClr val="accent5">
                    <a:lumMod val="25000"/>
                  </a:schemeClr>
                </a:solidFill>
                <a:ea typeface="標楷體" pitchFamily="65" charset="-120"/>
              </a:rPr>
              <a:t> </a:t>
            </a:r>
            <a:endParaRPr lang="en-US" altLang="zh-TW" b="1" dirty="0" smtClean="0">
              <a:solidFill>
                <a:schemeClr val="accent5">
                  <a:lumMod val="25000"/>
                </a:schemeClr>
              </a:solidFill>
              <a:ea typeface="標楷體" pitchFamily="65" charset="-120"/>
            </a:endParaRPr>
          </a:p>
          <a:p>
            <a:r>
              <a:rPr lang="zh-TW" altLang="en-US" sz="2400" b="1" dirty="0" smtClean="0">
                <a:solidFill>
                  <a:schemeClr val="accent5">
                    <a:lumMod val="25000"/>
                  </a:schemeClr>
                </a:solidFill>
                <a:ea typeface="標楷體" pitchFamily="65" charset="-120"/>
              </a:rPr>
              <a:t>清華大學 經濟學系</a:t>
            </a:r>
            <a:endParaRPr lang="en-US" altLang="zh-TW" sz="2400" b="1" dirty="0" smtClean="0">
              <a:solidFill>
                <a:schemeClr val="accent5">
                  <a:lumMod val="25000"/>
                </a:schemeClr>
              </a:solidFill>
              <a:ea typeface="標楷體" pitchFamily="65" charset="-120"/>
            </a:endParaRPr>
          </a:p>
          <a:p>
            <a:endParaRPr lang="en-US" altLang="zh-TW" sz="2400" b="1" dirty="0" smtClean="0">
              <a:solidFill>
                <a:schemeClr val="accent5">
                  <a:lumMod val="25000"/>
                </a:schemeClr>
              </a:solidFill>
              <a:ea typeface="標楷體" pitchFamily="65" charset="-120"/>
            </a:endParaRPr>
          </a:p>
          <a:p>
            <a:r>
              <a:rPr lang="en-US" altLang="zh-TW" sz="2400" b="1" dirty="0" smtClean="0">
                <a:solidFill>
                  <a:schemeClr val="accent5">
                    <a:lumMod val="25000"/>
                  </a:schemeClr>
                </a:solidFill>
                <a:ea typeface="標楷體" pitchFamily="65" charset="-120"/>
              </a:rPr>
              <a:t>2015/07/04 </a:t>
            </a:r>
            <a:r>
              <a:rPr lang="zh-TW" altLang="en-US" sz="2400" b="1" dirty="0" smtClean="0">
                <a:solidFill>
                  <a:schemeClr val="accent5">
                    <a:lumMod val="25000"/>
                  </a:schemeClr>
                </a:solidFill>
                <a:ea typeface="標楷體" pitchFamily="65" charset="-120"/>
              </a:rPr>
              <a:t>於談判</a:t>
            </a:r>
            <a:r>
              <a:rPr lang="zh-TW" altLang="en-US" sz="2400" b="1" dirty="0" smtClean="0">
                <a:solidFill>
                  <a:schemeClr val="accent5">
                    <a:lumMod val="25000"/>
                  </a:schemeClr>
                </a:solidFill>
                <a:ea typeface="標楷體" pitchFamily="65" charset="-120"/>
              </a:rPr>
              <a:t>管理</a:t>
            </a:r>
            <a:r>
              <a:rPr lang="zh-TW" altLang="en-US" sz="2400" b="1" dirty="0" smtClean="0">
                <a:solidFill>
                  <a:schemeClr val="accent5">
                    <a:lumMod val="25000"/>
                  </a:schemeClr>
                </a:solidFill>
                <a:ea typeface="標楷體" pitchFamily="65" charset="-120"/>
              </a:rPr>
              <a:t>學會 </a:t>
            </a:r>
            <a:endParaRPr lang="en-US" altLang="zh-TW" sz="2400" b="1" dirty="0" smtClean="0">
              <a:solidFill>
                <a:schemeClr val="accent5">
                  <a:lumMod val="25000"/>
                </a:schemeClr>
              </a:solidFill>
              <a:ea typeface="標楷體" pitchFamily="65" charset="-120"/>
            </a:endParaRPr>
          </a:p>
          <a:p>
            <a:r>
              <a:rPr lang="en-US" altLang="zh-TW" sz="2400" b="1" dirty="0" smtClean="0">
                <a:solidFill>
                  <a:schemeClr val="accent5">
                    <a:lumMod val="25000"/>
                  </a:schemeClr>
                </a:solidFill>
                <a:ea typeface="標楷體" pitchFamily="65" charset="-120"/>
              </a:rPr>
              <a:t>Final version</a:t>
            </a:r>
            <a:endParaRPr lang="en-US" altLang="zh-TW" sz="2400" b="1" dirty="0" smtClean="0">
              <a:solidFill>
                <a:schemeClr val="accent5">
                  <a:lumMod val="25000"/>
                </a:schemeClr>
              </a:solidFill>
              <a:ea typeface="標楷體" pitchFamily="65" charset="-120"/>
            </a:endParaRPr>
          </a:p>
          <a:p>
            <a:endParaRPr lang="zh-TW" altLang="zh-TW" sz="2400" b="1" dirty="0">
              <a:solidFill>
                <a:schemeClr val="accent5">
                  <a:lumMod val="25000"/>
                </a:schemeClr>
              </a:solidFill>
              <a:ea typeface="標楷體" pitchFamily="65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CD1680D-2EAE-47AB-9917-EC497C6390DE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46049" y="0"/>
            <a:ext cx="8229600" cy="1143000"/>
          </a:xfrm>
        </p:spPr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  <a:latin typeface="+mn-lt"/>
              </a:rPr>
              <a:t>2-3</a:t>
            </a:r>
            <a:r>
              <a:rPr lang="zh-TW" altLang="en-US" sz="4000" b="1" dirty="0" smtClean="0">
                <a:solidFill>
                  <a:srgbClr val="7030A0"/>
                </a:solidFill>
                <a:latin typeface="+mn-lt"/>
              </a:rPr>
              <a:t>  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方法論問題</a:t>
            </a:r>
            <a:endParaRPr lang="zh-TW" altLang="en-US" sz="4000" b="1" dirty="0">
              <a:solidFill>
                <a:srgbClr val="7030A0"/>
              </a:solidFill>
              <a:latin typeface="+mn-lt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2284" y="1051708"/>
            <a:ext cx="8312227" cy="5106721"/>
          </a:xfrm>
        </p:spPr>
        <p:txBody>
          <a:bodyPr/>
          <a:lstStyle/>
          <a:p>
            <a:pPr>
              <a:lnSpc>
                <a:spcPct val="150000"/>
              </a:lnSpc>
              <a:buFont typeface="Wingdings" pitchFamily="2" charset="2"/>
              <a:buChar char="u"/>
            </a:pPr>
            <a:r>
              <a:rPr lang="zh-TW" altLang="en-US" dirty="0" smtClean="0"/>
              <a:t>方法論上，不合作賽局存在的問題：</a:t>
            </a:r>
            <a:endParaRPr lang="en-US" altLang="zh-TW" dirty="0" smtClean="0"/>
          </a:p>
          <a:p>
            <a:pPr marL="971550" lvl="1" indent="-514350">
              <a:lnSpc>
                <a:spcPct val="150000"/>
              </a:lnSpc>
              <a:buFont typeface="Wingdings" pitchFamily="2" charset="2"/>
              <a:buAutoNum type="circleNumWdWhitePlain"/>
            </a:pPr>
            <a:r>
              <a:rPr lang="zh-TW" altLang="en-US" dirty="0" smtClean="0">
                <a:solidFill>
                  <a:schemeClr val="tx1"/>
                </a:solidFill>
              </a:rPr>
              <a:t>一人世界裡，自然沒有賽局。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971550" lvl="1" indent="-514350">
              <a:lnSpc>
                <a:spcPct val="150000"/>
              </a:lnSpc>
              <a:buFont typeface="Wingdings" pitchFamily="2" charset="2"/>
              <a:buAutoNum type="circleNumWdWhitePlain"/>
            </a:pPr>
            <a:r>
              <a:rPr lang="zh-TW" altLang="en-US" dirty="0" smtClean="0">
                <a:solidFill>
                  <a:schemeClr val="tx1"/>
                </a:solidFill>
              </a:rPr>
              <a:t>在兩人世界，兩人可以創造出合作的賽局，而不是受困於囚犯困境。不合作賽局是放棄尋找合作機會的賽局。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971550" lvl="1" indent="-514350">
              <a:lnSpc>
                <a:spcPct val="150000"/>
              </a:lnSpc>
              <a:buFont typeface="Wingdings" pitchFamily="2" charset="2"/>
              <a:buAutoNum type="circleNumWdWhitePlain"/>
            </a:pPr>
            <a:r>
              <a:rPr lang="zh-TW" altLang="en-US" dirty="0" smtClean="0">
                <a:solidFill>
                  <a:schemeClr val="tx1"/>
                </a:solidFill>
              </a:rPr>
              <a:t>在多人世界：人們不知道對手在哪裡或哪些，無法計算均衡，只能去尋找突破。</a:t>
            </a:r>
            <a:endParaRPr lang="en-US" altLang="zh-TW" dirty="0" smtClean="0">
              <a:solidFill>
                <a:schemeClr val="tx1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10</a:t>
            </a:fld>
            <a:endParaRPr lang="en-US" altLang="zh-TW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46809" y="0"/>
            <a:ext cx="8229600" cy="1068404"/>
          </a:xfrm>
        </p:spPr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</a:rPr>
              <a:t>2-4  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合作賽局的合作前提</a:t>
            </a:r>
            <a:endParaRPr lang="zh-TW" altLang="en-US" sz="4000" b="1" dirty="0">
              <a:solidFill>
                <a:srgbClr val="7030A0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11</a:t>
            </a:fld>
            <a:endParaRPr lang="en-US" altLang="zh-TW"/>
          </a:p>
        </p:txBody>
      </p:sp>
      <p:sp>
        <p:nvSpPr>
          <p:cNvPr id="6" name="內容版面配置區 2"/>
          <p:cNvSpPr>
            <a:spLocks noGrp="1"/>
          </p:cNvSpPr>
          <p:nvPr>
            <p:ph idx="1"/>
          </p:nvPr>
        </p:nvSpPr>
        <p:spPr>
          <a:xfrm>
            <a:off x="457199" y="1159727"/>
            <a:ext cx="8375073" cy="5386545"/>
          </a:xfrm>
        </p:spPr>
        <p:txBody>
          <a:bodyPr/>
          <a:lstStyle/>
          <a:p>
            <a:pPr>
              <a:buFont typeface="Wingdings" pitchFamily="2" charset="2"/>
              <a:buChar char="u"/>
            </a:pPr>
            <a:r>
              <a:rPr lang="zh-TW" altLang="en-US" dirty="0" smtClean="0"/>
              <a:t>瞭解不合作下的不好的均衡，方知合作之可貴。（張維迎）但，如何合作？</a:t>
            </a:r>
            <a:endParaRPr lang="en-US" altLang="zh-TW" dirty="0" smtClean="0"/>
          </a:p>
          <a:p>
            <a:pPr>
              <a:buFont typeface="Wingdings" pitchFamily="2" charset="2"/>
              <a:buChar char="u"/>
            </a:pPr>
            <a:r>
              <a:rPr lang="zh-TW" altLang="en-US" dirty="0" smtClean="0"/>
              <a:t>個人自由是</a:t>
            </a:r>
            <a:r>
              <a:rPr lang="zh-TW" altLang="en-US" b="1" dirty="0" smtClean="0"/>
              <a:t>合作前提</a:t>
            </a:r>
            <a:r>
              <a:rPr lang="zh-TW" altLang="en-US" dirty="0" smtClean="0"/>
              <a:t>：</a:t>
            </a:r>
            <a:endParaRPr lang="en-US" altLang="zh-TW" dirty="0" smtClean="0"/>
          </a:p>
          <a:p>
            <a:pPr marL="971550" lvl="1" indent="-514350">
              <a:buFont typeface="Wingdings" pitchFamily="2" charset="2"/>
              <a:buAutoNum type="circleNumWdWhitePlain"/>
            </a:pPr>
            <a:r>
              <a:rPr lang="zh-TW" altLang="en-US" dirty="0" smtClean="0">
                <a:solidFill>
                  <a:schemeClr val="tx1"/>
                </a:solidFill>
              </a:rPr>
              <a:t>參與賽局的自由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971550" lvl="1" indent="-514350">
              <a:buFont typeface="Wingdings" pitchFamily="2" charset="2"/>
              <a:buAutoNum type="circleNumWdWhitePlain"/>
            </a:pPr>
            <a:r>
              <a:rPr lang="zh-TW" altLang="en-US" dirty="0" smtClean="0">
                <a:solidFill>
                  <a:schemeClr val="tx1"/>
                </a:solidFill>
              </a:rPr>
              <a:t>不參與賽局的自由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971550" lvl="1" indent="-514350">
              <a:buFont typeface="Wingdings" pitchFamily="2" charset="2"/>
              <a:buAutoNum type="circleNumWdWhitePlain"/>
            </a:pPr>
            <a:r>
              <a:rPr lang="zh-TW" altLang="en-US" dirty="0" smtClean="0">
                <a:solidFill>
                  <a:schemeClr val="tx1"/>
                </a:solidFill>
              </a:rPr>
              <a:t>參與賽局而不表態的自由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971550" lvl="1" indent="-514350">
              <a:buFont typeface="Wingdings" pitchFamily="2" charset="2"/>
              <a:buAutoNum type="circleNumWdWhitePlain"/>
            </a:pPr>
            <a:r>
              <a:rPr lang="zh-TW" altLang="en-US" dirty="0" smtClean="0">
                <a:solidFill>
                  <a:schemeClr val="tx1"/>
                </a:solidFill>
              </a:rPr>
              <a:t>完全脫離賽局關係的自由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571500" indent="-514350">
              <a:buFont typeface="Wingdings" pitchFamily="2" charset="2"/>
              <a:buChar char="u"/>
            </a:pPr>
            <a:r>
              <a:rPr lang="zh-TW" altLang="en-US" dirty="0" smtClean="0"/>
              <a:t>失去任何一項自由，個人選擇的成本就已變動。</a:t>
            </a:r>
            <a:endParaRPr lang="en-US" altLang="zh-TW" dirty="0" smtClean="0"/>
          </a:p>
          <a:p>
            <a:pPr>
              <a:buFont typeface="Wingdings" pitchFamily="2" charset="2"/>
              <a:buChar char="l"/>
            </a:pPr>
            <a:endParaRPr lang="zh-TW" altLang="en-US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6027" y="0"/>
            <a:ext cx="8229600" cy="997527"/>
          </a:xfrm>
        </p:spPr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</a:rPr>
              <a:t>2-5 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 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誘因相容機制設計</a:t>
            </a:r>
            <a:endParaRPr lang="zh-TW" altLang="en-US" sz="4000" b="1" dirty="0">
              <a:solidFill>
                <a:srgbClr val="7030A0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12</a:t>
            </a:fld>
            <a:endParaRPr lang="en-US" altLang="zh-TW"/>
          </a:p>
        </p:txBody>
      </p:sp>
      <p:sp>
        <p:nvSpPr>
          <p:cNvPr id="6" name="內容版面配置區 2"/>
          <p:cNvSpPr>
            <a:spLocks noGrp="1"/>
          </p:cNvSpPr>
          <p:nvPr>
            <p:ph idx="1"/>
          </p:nvPr>
        </p:nvSpPr>
        <p:spPr>
          <a:xfrm>
            <a:off x="457200" y="1159727"/>
            <a:ext cx="8686800" cy="5505477"/>
          </a:xfrm>
        </p:spPr>
        <p:txBody>
          <a:bodyPr/>
          <a:lstStyle/>
          <a:p>
            <a:pPr>
              <a:buFont typeface="Wingdings" pitchFamily="2" charset="2"/>
              <a:buChar char="u"/>
            </a:pPr>
            <a:r>
              <a:rPr lang="zh-TW" altLang="en-US" sz="2800" dirty="0" smtClean="0"/>
              <a:t> </a:t>
            </a:r>
            <a:r>
              <a:rPr lang="en-US" altLang="zh-TW" sz="2800" dirty="0" smtClean="0"/>
              <a:t>2007</a:t>
            </a:r>
            <a:r>
              <a:rPr lang="zh-TW" altLang="zh-TW" sz="2800" dirty="0" smtClean="0"/>
              <a:t>年</a:t>
            </a:r>
            <a:r>
              <a:rPr lang="zh-TW" altLang="en-US" sz="2800" dirty="0" smtClean="0"/>
              <a:t>諾貝爾經濟學獎，頒給研究誘因相容機制設計（</a:t>
            </a:r>
            <a:r>
              <a:rPr lang="en-US" altLang="zh-TW" sz="2800" dirty="0" smtClean="0"/>
              <a:t>ICMD</a:t>
            </a:r>
            <a:r>
              <a:rPr lang="zh-TW" altLang="en-US" sz="2800" dirty="0" smtClean="0"/>
              <a:t>）的賽局論學者：</a:t>
            </a:r>
            <a:r>
              <a:rPr lang="en-US" altLang="zh-TW" sz="2800" dirty="0" err="1" smtClean="0"/>
              <a:t>Leonif</a:t>
            </a:r>
            <a:r>
              <a:rPr lang="en-US" altLang="zh-TW" sz="2800" dirty="0" smtClean="0"/>
              <a:t> </a:t>
            </a:r>
            <a:r>
              <a:rPr lang="en-US" altLang="zh-TW" sz="2800" dirty="0" err="1" smtClean="0"/>
              <a:t>Hurwicz</a:t>
            </a:r>
            <a:r>
              <a:rPr lang="zh-TW" altLang="en-US" sz="2800" dirty="0" smtClean="0"/>
              <a:t>、</a:t>
            </a:r>
            <a:r>
              <a:rPr lang="en-US" altLang="zh-TW" sz="2800" dirty="0" smtClean="0"/>
              <a:t>Roger B. </a:t>
            </a:r>
            <a:r>
              <a:rPr lang="en-US" altLang="zh-TW" sz="2800" dirty="0" err="1" smtClean="0"/>
              <a:t>Meyerson</a:t>
            </a:r>
            <a:r>
              <a:rPr lang="zh-TW" altLang="zh-TW" sz="2800" dirty="0" smtClean="0"/>
              <a:t>、</a:t>
            </a:r>
            <a:r>
              <a:rPr lang="en-US" altLang="zh-TW" sz="2800" dirty="0" smtClean="0"/>
              <a:t>Eric S. </a:t>
            </a:r>
            <a:r>
              <a:rPr lang="en-US" altLang="zh-TW" sz="2800" dirty="0" err="1" smtClean="0"/>
              <a:t>Maskin</a:t>
            </a:r>
            <a:endParaRPr lang="en-US" altLang="zh-TW" sz="2800" dirty="0" smtClean="0"/>
          </a:p>
          <a:p>
            <a:pPr>
              <a:buFont typeface="Wingdings" pitchFamily="2" charset="2"/>
              <a:buChar char="u"/>
            </a:pPr>
            <a:r>
              <a:rPr lang="en-US" altLang="zh-TW" sz="2800" dirty="0" smtClean="0"/>
              <a:t>ICMD</a:t>
            </a:r>
            <a:r>
              <a:rPr lang="zh-TW" altLang="en-US" sz="2800" dirty="0" smtClean="0"/>
              <a:t>是要引導你說實話的設計</a:t>
            </a:r>
            <a:r>
              <a:rPr lang="zh-TW" altLang="en-US" sz="2800" dirty="0" smtClean="0"/>
              <a:t>：</a:t>
            </a:r>
            <a:r>
              <a:rPr lang="zh-TW" altLang="en-US" sz="2400" dirty="0" smtClean="0">
                <a:solidFill>
                  <a:schemeClr val="tx1"/>
                </a:solidFill>
              </a:rPr>
              <a:t>若</a:t>
            </a:r>
            <a:r>
              <a:rPr lang="zh-TW" altLang="en-US" sz="2400" dirty="0" smtClean="0">
                <a:solidFill>
                  <a:schemeClr val="tx1"/>
                </a:solidFill>
              </a:rPr>
              <a:t>說謊話，反而不利。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914400" lvl="1" indent="-514350">
              <a:buFont typeface="+mj-lt"/>
              <a:buAutoNum type="arabicParenR"/>
            </a:pPr>
            <a:r>
              <a:rPr lang="zh-TW" altLang="en-US" sz="2400" dirty="0" smtClean="0">
                <a:solidFill>
                  <a:schemeClr val="tx1"/>
                </a:solidFill>
              </a:rPr>
              <a:t>例：選擇題試題：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811213" lvl="2">
              <a:buFont typeface="Arial" pitchFamily="34" charset="0"/>
              <a:buChar char="•"/>
            </a:pPr>
            <a:r>
              <a:rPr lang="zh-TW" altLang="en-US" dirty="0" smtClean="0"/>
              <a:t>制度：多選題目。</a:t>
            </a:r>
            <a:endParaRPr lang="en-US" altLang="zh-TW" dirty="0" smtClean="0"/>
          </a:p>
          <a:p>
            <a:pPr marL="811213" lvl="2">
              <a:buFont typeface="Arial" pitchFamily="34" charset="0"/>
              <a:buChar char="•"/>
            </a:pPr>
            <a:r>
              <a:rPr lang="en-US" altLang="zh-TW" dirty="0" smtClean="0"/>
              <a:t>ICMD</a:t>
            </a:r>
            <a:r>
              <a:rPr lang="zh-TW" altLang="en-US" dirty="0" smtClean="0"/>
              <a:t>：對得分（懂卻不寫）、錯扣分（不懂也猜）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pPr marL="811213" lvl="2">
              <a:buFont typeface="Arial" pitchFamily="34" charset="0"/>
              <a:buChar char="•"/>
            </a:pPr>
            <a:r>
              <a:rPr lang="zh-TW" altLang="en-US" b="1" dirty="0" smtClean="0"/>
              <a:t>自由原則</a:t>
            </a:r>
            <a:r>
              <a:rPr lang="zh-TW" altLang="en-US" dirty="0" smtClean="0"/>
              <a:t>：拒絕考試</a:t>
            </a:r>
            <a:endParaRPr lang="en-US" altLang="zh-TW" dirty="0" smtClean="0"/>
          </a:p>
          <a:p>
            <a:pPr marL="914400" lvl="1" indent="-514350">
              <a:buFont typeface="+mj-lt"/>
              <a:buAutoNum type="arabicParenR"/>
            </a:pPr>
            <a:r>
              <a:rPr lang="zh-TW" altLang="en-US" sz="2400" dirty="0" smtClean="0">
                <a:solidFill>
                  <a:schemeClr val="tx1"/>
                </a:solidFill>
              </a:rPr>
              <a:t>孫中山：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623888" lvl="2" indent="290513">
              <a:buFont typeface="Arial" pitchFamily="34" charset="0"/>
              <a:buChar char="•"/>
            </a:pPr>
            <a:r>
              <a:rPr lang="zh-TW" altLang="en-US" dirty="0" smtClean="0"/>
              <a:t>制度：自報地價。</a:t>
            </a:r>
            <a:endParaRPr lang="en-US" altLang="zh-TW" dirty="0" smtClean="0"/>
          </a:p>
          <a:p>
            <a:pPr marL="623888" lvl="2" indent="290513">
              <a:buFont typeface="Arial" pitchFamily="34" charset="0"/>
              <a:buChar char="•"/>
            </a:pPr>
            <a:r>
              <a:rPr lang="en-US" altLang="zh-TW" dirty="0" smtClean="0"/>
              <a:t>ICMD</a:t>
            </a:r>
            <a:r>
              <a:rPr lang="zh-TW" altLang="en-US" dirty="0" smtClean="0"/>
              <a:t>：照價收買（以多報少）、照價課稅（以少報多）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pPr marL="623888" lvl="2" indent="290513">
              <a:buFont typeface="Arial" pitchFamily="34" charset="0"/>
              <a:buChar char="•"/>
            </a:pPr>
            <a:r>
              <a:rPr lang="zh-TW" altLang="en-US" b="1" dirty="0" smtClean="0"/>
              <a:t>自由原則</a:t>
            </a:r>
            <a:r>
              <a:rPr lang="zh-TW" altLang="en-US" dirty="0" smtClean="0"/>
              <a:t>：不願自行申報。</a:t>
            </a:r>
            <a:endParaRPr lang="en-US" altLang="zh-TW" dirty="0" smtClean="0"/>
          </a:p>
          <a:p>
            <a:pPr>
              <a:buNone/>
            </a:pPr>
            <a:endParaRPr lang="zh-TW" altLang="en-US" sz="2800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90945" y="1"/>
            <a:ext cx="8853055" cy="981776"/>
          </a:xfrm>
        </p:spPr>
        <p:txBody>
          <a:bodyPr/>
          <a:lstStyle/>
          <a:p>
            <a:r>
              <a:rPr lang="en-US" altLang="zh-TW" b="1" dirty="0" smtClean="0">
                <a:solidFill>
                  <a:srgbClr val="FF0000"/>
                </a:solidFill>
              </a:rPr>
              <a:t>3</a:t>
            </a:r>
            <a:r>
              <a:rPr lang="en-US" altLang="zh-TW" b="1" dirty="0" smtClean="0">
                <a:solidFill>
                  <a:srgbClr val="FF0000"/>
                </a:solidFill>
              </a:rPr>
              <a:t>.  </a:t>
            </a:r>
            <a:r>
              <a:rPr lang="zh-TW" altLang="en-US" b="1" dirty="0" smtClean="0">
                <a:solidFill>
                  <a:srgbClr val="FF0000"/>
                </a:solidFill>
              </a:rPr>
              <a:t>潛在</a:t>
            </a:r>
            <a:r>
              <a:rPr lang="zh-TW" altLang="en-US" b="1" dirty="0" smtClean="0">
                <a:solidFill>
                  <a:srgbClr val="FF0000"/>
                </a:solidFill>
              </a:rPr>
              <a:t>的擴張性</a:t>
            </a:r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65761" y="1170878"/>
            <a:ext cx="8421400" cy="5249173"/>
          </a:xfrm>
        </p:spPr>
        <p:txBody>
          <a:bodyPr/>
          <a:lstStyle/>
          <a:p>
            <a:r>
              <a:rPr lang="en-US" altLang="zh-TW" dirty="0" err="1" smtClean="0"/>
              <a:t>Elinor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Ostrom</a:t>
            </a:r>
            <a:r>
              <a:rPr lang="en-US" altLang="zh-TW" dirty="0" smtClean="0"/>
              <a:t> </a:t>
            </a:r>
            <a:r>
              <a:rPr lang="zh-TW" altLang="en-US" dirty="0" smtClean="0"/>
              <a:t>（奧斯特羅姆）</a:t>
            </a:r>
            <a:r>
              <a:rPr lang="zh-TW" altLang="en-US" b="1" dirty="0" smtClean="0"/>
              <a:t>，</a:t>
            </a:r>
            <a:r>
              <a:rPr lang="en-US" altLang="zh-TW" dirty="0" smtClean="0"/>
              <a:t>2009 </a:t>
            </a:r>
            <a:r>
              <a:rPr lang="zh-TW" altLang="en-US" dirty="0" smtClean="0"/>
              <a:t>年諾貝爾獎得主。</a:t>
            </a:r>
            <a:endParaRPr lang="en-US" altLang="zh-TW" u="sng" dirty="0" smtClean="0"/>
          </a:p>
          <a:p>
            <a:pPr marL="914400" lvl="1" indent="-457200">
              <a:buFont typeface="+mj-lt"/>
              <a:buAutoNum type="arabicParenR"/>
            </a:pPr>
            <a:r>
              <a:rPr lang="zh-TW" altLang="en-US" dirty="0" smtClean="0">
                <a:solidFill>
                  <a:schemeClr val="tx1"/>
                </a:solidFill>
              </a:rPr>
              <a:t>她以共有池塘（</a:t>
            </a:r>
            <a:r>
              <a:rPr lang="en-US" altLang="zh-TW" dirty="0" smtClean="0">
                <a:solidFill>
                  <a:schemeClr val="tx1"/>
                </a:solidFill>
              </a:rPr>
              <a:t>CPR</a:t>
            </a:r>
            <a:r>
              <a:rPr lang="zh-TW" altLang="en-US" dirty="0" smtClean="0">
                <a:solidFill>
                  <a:schemeClr val="tx1"/>
                </a:solidFill>
              </a:rPr>
              <a:t>，</a:t>
            </a:r>
            <a:r>
              <a:rPr lang="en-US" altLang="zh-TW" dirty="0" smtClean="0">
                <a:solidFill>
                  <a:schemeClr val="tx1"/>
                </a:solidFill>
              </a:rPr>
              <a:t>Common </a:t>
            </a:r>
            <a:r>
              <a:rPr lang="en-US" altLang="zh-TW" dirty="0" smtClean="0">
                <a:solidFill>
                  <a:schemeClr val="tx1"/>
                </a:solidFill>
              </a:rPr>
              <a:t>Pool Resource</a:t>
            </a:r>
            <a:r>
              <a:rPr lang="zh-TW" altLang="en-US" dirty="0" smtClean="0">
                <a:solidFill>
                  <a:schemeClr val="tx1"/>
                </a:solidFill>
              </a:rPr>
              <a:t>）</a:t>
            </a:r>
            <a:r>
              <a:rPr lang="zh-TW" altLang="en-US" dirty="0" smtClean="0">
                <a:solidFill>
                  <a:schemeClr val="tx1"/>
                </a:solidFill>
              </a:rPr>
              <a:t>的囚犯困境為例，提出理性思考（政府管制或劃定私有財產權）之外的解方：</a:t>
            </a:r>
            <a:r>
              <a:rPr lang="zh-TW" altLang="en-US" b="1" dirty="0" smtClean="0">
                <a:solidFill>
                  <a:srgbClr val="FF0000"/>
                </a:solidFill>
              </a:rPr>
              <a:t>讓在地居民共同管理</a:t>
            </a:r>
            <a:r>
              <a:rPr lang="zh-TW" altLang="en-US" dirty="0" smtClean="0">
                <a:solidFill>
                  <a:schemeClr val="tx1"/>
                </a:solidFill>
              </a:rPr>
              <a:t>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914400" lvl="1" indent="-457200">
              <a:buFont typeface="+mj-lt"/>
              <a:buAutoNum type="arabicParenR"/>
            </a:pPr>
            <a:r>
              <a:rPr lang="zh-TW" altLang="en-US" dirty="0" smtClean="0">
                <a:solidFill>
                  <a:schemeClr val="tx1"/>
                </a:solidFill>
              </a:rPr>
              <a:t>她認為：將</a:t>
            </a:r>
            <a:r>
              <a:rPr lang="en-US" altLang="zh-TW" dirty="0" smtClean="0">
                <a:solidFill>
                  <a:schemeClr val="tx1"/>
                </a:solidFill>
              </a:rPr>
              <a:t>CPR</a:t>
            </a:r>
            <a:r>
              <a:rPr lang="zh-TW" altLang="en-US" dirty="0" smtClean="0">
                <a:solidFill>
                  <a:schemeClr val="tx1"/>
                </a:solidFill>
              </a:rPr>
              <a:t>作為居民共有財產（非私有，也非公有），則在認同、共同利益、社群生活的前提下，居民會面對面尋找出合作可行的解方。</a:t>
            </a:r>
            <a:endParaRPr lang="en-US" altLang="zh-TW" dirty="0" smtClean="0">
              <a:solidFill>
                <a:schemeClr val="tx1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13</a:t>
            </a:fld>
            <a:endParaRPr lang="en-US" altLang="zh-TW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90945" y="0"/>
            <a:ext cx="8853055" cy="1039527"/>
          </a:xfrm>
        </p:spPr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</a:rPr>
              <a:t>3-1 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 </a:t>
            </a:r>
            <a:r>
              <a:rPr lang="en-US" altLang="zh-TW" sz="4000" b="1" dirty="0" smtClean="0">
                <a:solidFill>
                  <a:srgbClr val="7030A0"/>
                </a:solidFill>
              </a:rPr>
              <a:t>CPR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的定義</a:t>
            </a:r>
            <a:endParaRPr lang="zh-TW" altLang="en-US" sz="4000" b="1" dirty="0">
              <a:solidFill>
                <a:srgbClr val="7030A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12918" y="1066967"/>
            <a:ext cx="8045492" cy="1345727"/>
          </a:xfrm>
        </p:spPr>
        <p:txBody>
          <a:bodyPr/>
          <a:lstStyle/>
          <a:p>
            <a:pPr marL="514350" lvl="1" indent="-514350">
              <a:buFont typeface="Wingdings" pitchFamily="2" charset="2"/>
              <a:buChar char="u"/>
            </a:pPr>
            <a:r>
              <a:rPr lang="zh-TW" altLang="en-US" sz="3200" dirty="0" smtClean="0">
                <a:solidFill>
                  <a:schemeClr val="tx1"/>
                </a:solidFill>
              </a:rPr>
              <a:t>何謂</a:t>
            </a:r>
            <a:r>
              <a:rPr lang="en-US" altLang="zh-TW" sz="3200" dirty="0" smtClean="0">
                <a:solidFill>
                  <a:schemeClr val="tx1"/>
                </a:solidFill>
              </a:rPr>
              <a:t>CPR</a:t>
            </a:r>
            <a:r>
              <a:rPr lang="zh-TW" altLang="en-US" sz="3200" dirty="0" smtClean="0">
                <a:solidFill>
                  <a:schemeClr val="tx1"/>
                </a:solidFill>
              </a:rPr>
              <a:t>？不</a:t>
            </a:r>
            <a:r>
              <a:rPr lang="zh-TW" altLang="en-US" sz="3200" dirty="0" smtClean="0">
                <a:solidFill>
                  <a:schemeClr val="tx1"/>
                </a:solidFill>
              </a:rPr>
              <a:t>容易排他，但具有高度敵對性，並以</a:t>
            </a:r>
            <a:r>
              <a:rPr lang="en-US" altLang="zh-TW" sz="3200" dirty="0" smtClean="0">
                <a:solidFill>
                  <a:schemeClr val="tx1"/>
                </a:solidFill>
              </a:rPr>
              <a:t>pool</a:t>
            </a:r>
            <a:r>
              <a:rPr lang="zh-TW" altLang="en-US" sz="3200" dirty="0" smtClean="0">
                <a:solidFill>
                  <a:schemeClr val="tx1"/>
                </a:solidFill>
              </a:rPr>
              <a:t>方式存在</a:t>
            </a:r>
            <a:r>
              <a:rPr lang="zh-TW" altLang="en-US" dirty="0" smtClean="0">
                <a:solidFill>
                  <a:schemeClr val="tx1"/>
                </a:solidFill>
              </a:rPr>
              <a:t>。</a:t>
            </a:r>
            <a:endParaRPr lang="en-US" altLang="zh-TW" dirty="0" smtClean="0">
              <a:solidFill>
                <a:schemeClr val="tx1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14</a:t>
            </a:fld>
            <a:endParaRPr lang="en-US" altLang="zh-TW"/>
          </a:p>
        </p:txBody>
      </p:sp>
      <p:graphicFrame>
        <p:nvGraphicFramePr>
          <p:cNvPr id="6" name="表格 5"/>
          <p:cNvGraphicFramePr>
            <a:graphicFrameLocks noGrp="1"/>
          </p:cNvGraphicFramePr>
          <p:nvPr/>
        </p:nvGraphicFramePr>
        <p:xfrm>
          <a:off x="981198" y="2499577"/>
          <a:ext cx="7796463" cy="3779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1719"/>
                <a:gridCol w="789571"/>
                <a:gridCol w="2942944"/>
                <a:gridCol w="3322229"/>
              </a:tblGrid>
              <a:tr h="370840">
                <a:tc>
                  <a:txBody>
                    <a:bodyPr/>
                    <a:lstStyle/>
                    <a:p>
                      <a:endParaRPr lang="zh-TW" alt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zh-TW" altLang="en-US" sz="2800" b="1" dirty="0" smtClean="0">
                          <a:solidFill>
                            <a:schemeClr val="tx1"/>
                          </a:solidFill>
                        </a:rPr>
                        <a:t>具 敵</a:t>
                      </a:r>
                      <a:endParaRPr lang="zh-TW" alt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2800" b="1" dirty="0" smtClean="0">
                          <a:solidFill>
                            <a:schemeClr val="tx1"/>
                          </a:solidFill>
                        </a:rPr>
                        <a:t>對 性</a:t>
                      </a:r>
                      <a:endParaRPr lang="zh-TW" alt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zh-TW" alt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2800" b="1" dirty="0" smtClean="0">
                          <a:solidFill>
                            <a:schemeClr val="tx1"/>
                          </a:solidFill>
                        </a:rPr>
                        <a:t>     低</a:t>
                      </a:r>
                      <a:endParaRPr lang="zh-TW" alt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2800" b="1" dirty="0" smtClean="0">
                          <a:solidFill>
                            <a:schemeClr val="tx1"/>
                          </a:solidFill>
                        </a:rPr>
                        <a:t>     強</a:t>
                      </a:r>
                      <a:endParaRPr lang="zh-TW" alt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altLang="zh-TW" sz="2800" b="1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zh-TW" altLang="en-US" sz="2800" b="1" dirty="0" smtClean="0">
                          <a:solidFill>
                            <a:schemeClr val="tx1"/>
                          </a:solidFill>
                        </a:rPr>
                        <a:t>可</a:t>
                      </a:r>
                      <a:endParaRPr lang="en-US" altLang="zh-TW" sz="2800" b="1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zh-TW" altLang="en-US" sz="2800" b="1" dirty="0" smtClean="0">
                          <a:solidFill>
                            <a:schemeClr val="tx1"/>
                          </a:solidFill>
                        </a:rPr>
                        <a:t>排</a:t>
                      </a:r>
                      <a:endParaRPr lang="zh-TW" alt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2800" b="1" dirty="0" smtClean="0">
                          <a:solidFill>
                            <a:schemeClr val="tx1"/>
                          </a:solidFill>
                        </a:rPr>
                        <a:t>困</a:t>
                      </a:r>
                      <a:endParaRPr lang="en-US" altLang="zh-TW" sz="2800" b="1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zh-TW" altLang="en-US" sz="2800" b="1" dirty="0" smtClean="0">
                          <a:solidFill>
                            <a:schemeClr val="tx1"/>
                          </a:solidFill>
                        </a:rPr>
                        <a:t>難</a:t>
                      </a:r>
                      <a:endParaRPr lang="zh-TW" alt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2800" b="1" dirty="0" smtClean="0">
                          <a:solidFill>
                            <a:srgbClr val="FF0000"/>
                          </a:solidFill>
                        </a:rPr>
                        <a:t>Public Goods</a:t>
                      </a:r>
                    </a:p>
                    <a:p>
                      <a:r>
                        <a:rPr lang="zh-TW" altLang="en-US" sz="2800" b="1" dirty="0" smtClean="0">
                          <a:solidFill>
                            <a:schemeClr val="tx1"/>
                          </a:solidFill>
                        </a:rPr>
                        <a:t>夕陽</a:t>
                      </a:r>
                      <a:endParaRPr lang="en-US" altLang="zh-TW" sz="2800" b="1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zh-TW" altLang="en-US" sz="2800" b="1" dirty="0" smtClean="0">
                          <a:solidFill>
                            <a:schemeClr val="tx1"/>
                          </a:solidFill>
                        </a:rPr>
                        <a:t>有用的知識</a:t>
                      </a:r>
                      <a:endParaRPr lang="zh-TW" alt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2800" b="1" dirty="0" smtClean="0">
                          <a:solidFill>
                            <a:srgbClr val="7030A0"/>
                          </a:solidFill>
                        </a:rPr>
                        <a:t>CPR</a:t>
                      </a:r>
                    </a:p>
                    <a:p>
                      <a:r>
                        <a:rPr lang="zh-TW" altLang="en-US" sz="2800" b="1" dirty="0" smtClean="0">
                          <a:solidFill>
                            <a:schemeClr val="tx1"/>
                          </a:solidFill>
                        </a:rPr>
                        <a:t>灌溉系統</a:t>
                      </a:r>
                      <a:endParaRPr lang="en-US" altLang="zh-TW" sz="2800" b="1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zh-TW" altLang="en-US" sz="2800" b="1" dirty="0" smtClean="0">
                          <a:solidFill>
                            <a:schemeClr val="tx1"/>
                          </a:solidFill>
                        </a:rPr>
                        <a:t>漁產資源</a:t>
                      </a:r>
                      <a:endParaRPr lang="en-US" altLang="zh-TW" sz="28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TW" altLang="en-US" sz="2800" b="1" dirty="0" smtClean="0">
                          <a:solidFill>
                            <a:schemeClr val="tx1"/>
                          </a:solidFill>
                        </a:rPr>
                        <a:t>他</a:t>
                      </a:r>
                      <a:endParaRPr lang="en-US" altLang="zh-TW" sz="2800" b="1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zh-TW" altLang="en-US" sz="2800" b="1" dirty="0" smtClean="0">
                          <a:solidFill>
                            <a:schemeClr val="tx1"/>
                          </a:solidFill>
                        </a:rPr>
                        <a:t>性</a:t>
                      </a:r>
                      <a:endParaRPr lang="zh-TW" alt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2800" b="1" dirty="0" smtClean="0">
                          <a:solidFill>
                            <a:schemeClr val="tx1"/>
                          </a:solidFill>
                        </a:rPr>
                        <a:t>容</a:t>
                      </a:r>
                      <a:endParaRPr lang="en-US" altLang="zh-TW" sz="2800" b="1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zh-TW" altLang="en-US" sz="2800" b="1" dirty="0" smtClean="0">
                          <a:solidFill>
                            <a:schemeClr val="tx1"/>
                          </a:solidFill>
                        </a:rPr>
                        <a:t>易</a:t>
                      </a:r>
                      <a:endParaRPr lang="zh-TW" alt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800" b="1" dirty="0" smtClean="0">
                          <a:solidFill>
                            <a:srgbClr val="FF0000"/>
                          </a:solidFill>
                        </a:rPr>
                        <a:t>Club Goods</a:t>
                      </a:r>
                      <a:endParaRPr lang="zh-TW" altLang="en-US" sz="2800" b="1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zh-TW" altLang="en-US" sz="2800" b="1" dirty="0" smtClean="0">
                          <a:solidFill>
                            <a:schemeClr val="tx1"/>
                          </a:solidFill>
                        </a:rPr>
                        <a:t>健身俱樂部</a:t>
                      </a:r>
                      <a:endParaRPr lang="en-US" altLang="zh-TW" sz="2800" b="1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zh-TW" altLang="en-US" sz="2800" b="1" dirty="0" smtClean="0">
                          <a:solidFill>
                            <a:schemeClr val="tx1"/>
                          </a:solidFill>
                        </a:rPr>
                        <a:t>私立幼兒園</a:t>
                      </a:r>
                      <a:endParaRPr lang="en-US" altLang="zh-TW" sz="28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2800" b="1" dirty="0" smtClean="0">
                          <a:solidFill>
                            <a:srgbClr val="FF0000"/>
                          </a:solidFill>
                        </a:rPr>
                        <a:t>Private Goods</a:t>
                      </a:r>
                    </a:p>
                    <a:p>
                      <a:r>
                        <a:rPr lang="zh-TW" altLang="en-US" sz="2800" b="1" dirty="0" smtClean="0">
                          <a:solidFill>
                            <a:schemeClr val="tx1"/>
                          </a:solidFill>
                        </a:rPr>
                        <a:t>個人手機</a:t>
                      </a:r>
                      <a:endParaRPr lang="en-US" altLang="zh-TW" sz="2800" b="1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zh-TW" altLang="en-US" sz="2800" b="1" dirty="0" smtClean="0">
                          <a:solidFill>
                            <a:schemeClr val="tx1"/>
                          </a:solidFill>
                        </a:rPr>
                        <a:t>甜甜圈</a:t>
                      </a:r>
                      <a:endParaRPr lang="zh-TW" alt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-1"/>
            <a:ext cx="8229600" cy="1087655"/>
          </a:xfrm>
        </p:spPr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6C10A4"/>
                </a:solidFill>
              </a:rPr>
              <a:t>3-2 </a:t>
            </a:r>
            <a:r>
              <a:rPr lang="zh-TW" altLang="en-US" sz="4000" b="1" dirty="0" smtClean="0">
                <a:solidFill>
                  <a:srgbClr val="6C10A4"/>
                </a:solidFill>
              </a:rPr>
              <a:t> 沒有限制的擴張</a:t>
            </a:r>
            <a:endParaRPr lang="zh-TW" altLang="en-US" sz="4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86075" y="1097281"/>
            <a:ext cx="8003408" cy="5380522"/>
          </a:xfrm>
        </p:spPr>
        <p:txBody>
          <a:bodyPr/>
          <a:lstStyle/>
          <a:p>
            <a:pPr marL="20638" lvl="1" indent="-20638">
              <a:buFont typeface="Wingdings" pitchFamily="2" charset="2"/>
              <a:buChar char="u"/>
            </a:pPr>
            <a:r>
              <a:rPr lang="zh-TW" altLang="en-US" dirty="0" smtClean="0">
                <a:solidFill>
                  <a:schemeClr val="tx1"/>
                </a:solidFill>
              </a:rPr>
              <a:t> 更多的</a:t>
            </a:r>
            <a:r>
              <a:rPr lang="en-US" altLang="zh-TW" dirty="0" smtClean="0">
                <a:solidFill>
                  <a:schemeClr val="tx1"/>
                </a:solidFill>
              </a:rPr>
              <a:t>CPR</a:t>
            </a:r>
            <a:r>
              <a:rPr lang="zh-TW" altLang="en-US" dirty="0" smtClean="0">
                <a:solidFill>
                  <a:schemeClr val="tx1"/>
                </a:solidFill>
              </a:rPr>
              <a:t>？</a:t>
            </a:r>
            <a:r>
              <a:rPr lang="en-US" altLang="zh-TW" dirty="0" smtClean="0">
                <a:solidFill>
                  <a:schemeClr val="tx1"/>
                </a:solidFill>
              </a:rPr>
              <a:t> </a:t>
            </a:r>
          </a:p>
          <a:p>
            <a:pPr marL="914400" lvl="2" indent="-514350">
              <a:buFont typeface="+mj-lt"/>
              <a:buAutoNum type="arabicParenR"/>
            </a:pPr>
            <a:r>
              <a:rPr lang="zh-TW" altLang="en-US" b="1" dirty="0" smtClean="0">
                <a:solidFill>
                  <a:schemeClr val="tx1"/>
                </a:solidFill>
              </a:rPr>
              <a:t>森林木材。</a:t>
            </a:r>
            <a:endParaRPr lang="en-US" altLang="zh-TW" b="1" dirty="0" smtClean="0">
              <a:solidFill>
                <a:schemeClr val="tx1"/>
              </a:solidFill>
            </a:endParaRPr>
          </a:p>
          <a:p>
            <a:pPr marL="914400" lvl="2" indent="-514350">
              <a:buFont typeface="+mj-lt"/>
              <a:buAutoNum type="arabicParenR"/>
            </a:pPr>
            <a:r>
              <a:rPr lang="en-US" altLang="zh-TW" b="1" dirty="0" smtClean="0">
                <a:solidFill>
                  <a:schemeClr val="tx1"/>
                </a:solidFill>
              </a:rPr>
              <a:t>Global commons </a:t>
            </a:r>
            <a:r>
              <a:rPr lang="en-US" altLang="zh-TW" dirty="0" smtClean="0">
                <a:solidFill>
                  <a:schemeClr val="tx1"/>
                </a:solidFill>
              </a:rPr>
              <a:t>include the earth's shared natural resources, such as the deep oceans, the atmosphere, outer space and the Northern and Southern polar regions, the Antarctic  in particular. </a:t>
            </a:r>
          </a:p>
          <a:p>
            <a:pPr marL="914400" lvl="2" indent="-514350">
              <a:buFont typeface="+mj-lt"/>
              <a:buAutoNum type="arabicParenR"/>
            </a:pPr>
            <a:r>
              <a:rPr lang="en-US" altLang="zh-TW" b="1" dirty="0" smtClean="0">
                <a:solidFill>
                  <a:schemeClr val="tx1"/>
                </a:solidFill>
              </a:rPr>
              <a:t>Cyberspace</a:t>
            </a:r>
            <a:r>
              <a:rPr lang="zh-TW" altLang="en-US" b="1" dirty="0" smtClean="0">
                <a:solidFill>
                  <a:schemeClr val="tx1"/>
                </a:solidFill>
              </a:rPr>
              <a:t> </a:t>
            </a:r>
            <a:r>
              <a:rPr lang="en-US" altLang="zh-TW" dirty="0" smtClean="0">
                <a:solidFill>
                  <a:schemeClr val="tx1"/>
                </a:solidFill>
              </a:rPr>
              <a:t>may also meet the definition of a global commons.</a:t>
            </a:r>
          </a:p>
          <a:p>
            <a:pPr marL="914400" lvl="2" indent="-514350">
              <a:buFont typeface="+mj-lt"/>
              <a:buAutoNum type="arabicParenR"/>
            </a:pPr>
            <a:r>
              <a:rPr lang="en-US" altLang="zh-TW" dirty="0" smtClean="0">
                <a:solidFill>
                  <a:schemeClr val="tx1"/>
                </a:solidFill>
              </a:rPr>
              <a:t>The term "</a:t>
            </a:r>
            <a:r>
              <a:rPr lang="en-US" altLang="zh-TW" b="1" dirty="0" smtClean="0">
                <a:solidFill>
                  <a:schemeClr val="tx1"/>
                </a:solidFill>
              </a:rPr>
              <a:t>knowledge commons</a:t>
            </a:r>
            <a:r>
              <a:rPr lang="en-US" altLang="zh-TW" dirty="0" smtClean="0">
                <a:solidFill>
                  <a:schemeClr val="tx1"/>
                </a:solidFill>
              </a:rPr>
              <a:t>" refers to information, data, and content that is collectively owned and managed by a community of users, particularly over the Internet.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15</a:t>
            </a:fld>
            <a:endParaRPr lang="en-US" altLang="zh-TW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6027" y="0"/>
            <a:ext cx="8229600" cy="1078029"/>
          </a:xfrm>
        </p:spPr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</a:rPr>
              <a:t>3-3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  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市場設計</a:t>
            </a:r>
            <a:endParaRPr lang="zh-TW" altLang="en-US" sz="4000" b="1" dirty="0">
              <a:solidFill>
                <a:srgbClr val="7030A0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16</a:t>
            </a:fld>
            <a:endParaRPr lang="en-US" altLang="zh-TW"/>
          </a:p>
        </p:txBody>
      </p:sp>
      <p:sp>
        <p:nvSpPr>
          <p:cNvPr id="6" name="內容版面配置區 2"/>
          <p:cNvSpPr>
            <a:spLocks noGrp="1"/>
          </p:cNvSpPr>
          <p:nvPr>
            <p:ph idx="1"/>
          </p:nvPr>
        </p:nvSpPr>
        <p:spPr>
          <a:xfrm>
            <a:off x="457199" y="1159727"/>
            <a:ext cx="8407667" cy="5337325"/>
          </a:xfrm>
        </p:spPr>
        <p:txBody>
          <a:bodyPr/>
          <a:lstStyle/>
          <a:p>
            <a:pPr marL="342900" lvl="1" indent="-342900">
              <a:buFont typeface="Wingdings" pitchFamily="2" charset="2"/>
              <a:buChar char="u"/>
            </a:pPr>
            <a:r>
              <a:rPr lang="zh-TW" altLang="en-US" sz="3200" dirty="0" smtClean="0">
                <a:solidFill>
                  <a:schemeClr val="tx1"/>
                </a:solidFill>
              </a:rPr>
              <a:t> </a:t>
            </a:r>
            <a:r>
              <a:rPr lang="en-US" altLang="zh-TW" sz="3200" dirty="0" smtClean="0">
                <a:solidFill>
                  <a:schemeClr val="tx1"/>
                </a:solidFill>
              </a:rPr>
              <a:t>2012</a:t>
            </a:r>
            <a:r>
              <a:rPr lang="zh-TW" altLang="zh-TW" sz="3200" dirty="0" smtClean="0">
                <a:solidFill>
                  <a:schemeClr val="tx1"/>
                </a:solidFill>
              </a:rPr>
              <a:t>年</a:t>
            </a:r>
            <a:r>
              <a:rPr lang="zh-TW" altLang="en-US" sz="3200" dirty="0" smtClean="0">
                <a:solidFill>
                  <a:schemeClr val="tx1"/>
                </a:solidFill>
              </a:rPr>
              <a:t>諾貝爾經濟學獎，頒給市場設計的賽局論者：</a:t>
            </a:r>
            <a:r>
              <a:rPr lang="en-US" altLang="zh-TW" sz="3200" dirty="0" smtClean="0">
                <a:solidFill>
                  <a:schemeClr val="tx1"/>
                </a:solidFill>
              </a:rPr>
              <a:t>Alvin E. Roth</a:t>
            </a:r>
            <a:r>
              <a:rPr lang="zh-TW" altLang="en-US" sz="3200" dirty="0" smtClean="0">
                <a:solidFill>
                  <a:schemeClr val="tx1"/>
                </a:solidFill>
              </a:rPr>
              <a:t>、</a:t>
            </a:r>
            <a:r>
              <a:rPr lang="en-US" altLang="zh-TW" sz="3200" dirty="0" smtClean="0">
                <a:solidFill>
                  <a:schemeClr val="tx1"/>
                </a:solidFill>
              </a:rPr>
              <a:t>Lloyd S. Shapley</a:t>
            </a:r>
            <a:r>
              <a:rPr lang="zh-TW" altLang="en-US" sz="3200" dirty="0" smtClean="0">
                <a:solidFill>
                  <a:schemeClr val="tx1"/>
                </a:solidFill>
              </a:rPr>
              <a:t>。</a:t>
            </a:r>
            <a:endParaRPr lang="en-US" altLang="zh-TW" sz="3200" dirty="0" smtClean="0">
              <a:solidFill>
                <a:schemeClr val="tx1"/>
              </a:solidFill>
            </a:endParaRPr>
          </a:p>
          <a:p>
            <a:pPr marL="857250" lvl="2" indent="-457200">
              <a:buFont typeface="+mj-lt"/>
              <a:buAutoNum type="arabicParenR"/>
            </a:pPr>
            <a:r>
              <a:rPr lang="zh-TW" altLang="en-US" sz="3200" dirty="0" smtClean="0">
                <a:solidFill>
                  <a:schemeClr val="tx1"/>
                </a:solidFill>
              </a:rPr>
              <a:t> </a:t>
            </a:r>
            <a:r>
              <a:rPr lang="en-US" altLang="zh-TW" sz="3200" dirty="0" smtClean="0">
                <a:solidFill>
                  <a:schemeClr val="tx1"/>
                </a:solidFill>
              </a:rPr>
              <a:t>Roth</a:t>
            </a:r>
            <a:r>
              <a:rPr lang="zh-TW" altLang="en-US" sz="3200" dirty="0" smtClean="0">
                <a:solidFill>
                  <a:schemeClr val="tx1"/>
                </a:solidFill>
              </a:rPr>
              <a:t>的成就：</a:t>
            </a:r>
            <a:endParaRPr lang="en-US" altLang="zh-TW" sz="3200" dirty="0" smtClean="0">
              <a:solidFill>
                <a:schemeClr val="tx1"/>
              </a:solidFill>
            </a:endParaRPr>
          </a:p>
          <a:p>
            <a:pPr marL="1371600" lvl="3" indent="-514350">
              <a:buFont typeface="Wingdings" pitchFamily="2" charset="2"/>
              <a:buAutoNum type="circleNumWdWhitePlain"/>
            </a:pPr>
            <a:r>
              <a:rPr lang="zh-TW" altLang="en-US" sz="2800" dirty="0" smtClean="0">
                <a:solidFill>
                  <a:schemeClr val="tx1"/>
                </a:solidFill>
              </a:rPr>
              <a:t>腎臟移植的配對。</a:t>
            </a:r>
            <a:endParaRPr lang="en-US" altLang="zh-TW" sz="2800" dirty="0" smtClean="0">
              <a:solidFill>
                <a:schemeClr val="tx1"/>
              </a:solidFill>
            </a:endParaRPr>
          </a:p>
          <a:p>
            <a:pPr marL="1371600" lvl="3" indent="-514350">
              <a:buFont typeface="Wingdings" pitchFamily="2" charset="2"/>
              <a:buAutoNum type="circleNumWdWhitePlain"/>
            </a:pPr>
            <a:r>
              <a:rPr lang="zh-TW" altLang="en-US" sz="2800" dirty="0" smtClean="0">
                <a:solidFill>
                  <a:schemeClr val="tx1"/>
                </a:solidFill>
              </a:rPr>
              <a:t>醫學院應屆畢業生與醫院的就業配對。</a:t>
            </a:r>
            <a:endParaRPr lang="en-US" altLang="zh-TW" sz="2800" dirty="0" smtClean="0">
              <a:solidFill>
                <a:schemeClr val="tx1"/>
              </a:solidFill>
            </a:endParaRPr>
          </a:p>
          <a:p>
            <a:pPr marL="857250" lvl="2" indent="-457200">
              <a:buFont typeface="+mj-lt"/>
              <a:buAutoNum type="arabicParenR"/>
            </a:pPr>
            <a:r>
              <a:rPr lang="en-US" altLang="zh-TW" sz="3200" dirty="0" smtClean="0">
                <a:solidFill>
                  <a:schemeClr val="tx1"/>
                </a:solidFill>
              </a:rPr>
              <a:t>Roth</a:t>
            </a:r>
            <a:r>
              <a:rPr lang="zh-TW" altLang="en-US" sz="3200" dirty="0" smtClean="0">
                <a:solidFill>
                  <a:schemeClr val="tx1"/>
                </a:solidFill>
              </a:rPr>
              <a:t>：</a:t>
            </a:r>
            <a:endParaRPr lang="en-US" altLang="zh-TW" sz="3200" dirty="0" smtClean="0">
              <a:solidFill>
                <a:schemeClr val="tx1"/>
              </a:solidFill>
            </a:endParaRPr>
          </a:p>
          <a:p>
            <a:pPr marL="890588" lvl="3" indent="4763">
              <a:buNone/>
            </a:pPr>
            <a:r>
              <a:rPr lang="zh-TW" altLang="en-US" sz="2800" dirty="0" smtClean="0">
                <a:solidFill>
                  <a:schemeClr val="tx1"/>
                </a:solidFill>
              </a:rPr>
              <a:t>在某些市場失靈（薄弱的市場、資訊在私人市場的不安全、擁擠）下，市場設計可以提升配對效率。</a:t>
            </a:r>
            <a:endParaRPr lang="en-US" altLang="zh-TW" sz="28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6027" y="0"/>
            <a:ext cx="8229600" cy="1106905"/>
          </a:xfrm>
        </p:spPr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</a:rPr>
              <a:t>3-4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  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來自工程思維的誘惑</a:t>
            </a:r>
            <a:endParaRPr lang="zh-TW" altLang="en-US" sz="4000" b="1" dirty="0">
              <a:solidFill>
                <a:srgbClr val="7030A0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17</a:t>
            </a:fld>
            <a:endParaRPr lang="en-US" altLang="zh-TW"/>
          </a:p>
        </p:txBody>
      </p:sp>
      <p:sp>
        <p:nvSpPr>
          <p:cNvPr id="6" name="內容版面配置區 2"/>
          <p:cNvSpPr>
            <a:spLocks noGrp="1"/>
          </p:cNvSpPr>
          <p:nvPr>
            <p:ph idx="1"/>
          </p:nvPr>
        </p:nvSpPr>
        <p:spPr>
          <a:xfrm>
            <a:off x="457200" y="1328286"/>
            <a:ext cx="8229600" cy="4797878"/>
          </a:xfrm>
        </p:spPr>
        <p:txBody>
          <a:bodyPr/>
          <a:lstStyle/>
          <a:p>
            <a:pPr marL="342900" lvl="1" indent="-342900">
              <a:buFont typeface="Wingdings" pitchFamily="2" charset="2"/>
              <a:buChar char="u"/>
            </a:pPr>
            <a:r>
              <a:rPr lang="en-US" altLang="zh-TW" sz="3200" dirty="0" smtClean="0">
                <a:solidFill>
                  <a:schemeClr val="tx1"/>
                </a:solidFill>
              </a:rPr>
              <a:t>Roth</a:t>
            </a:r>
            <a:r>
              <a:rPr lang="zh-TW" altLang="en-US" sz="3200" dirty="0" smtClean="0">
                <a:solidFill>
                  <a:schemeClr val="tx1"/>
                </a:solidFill>
              </a:rPr>
              <a:t>：</a:t>
            </a:r>
            <a:endParaRPr lang="en-US" altLang="zh-TW" sz="3200" dirty="0" smtClean="0">
              <a:solidFill>
                <a:schemeClr val="tx1"/>
              </a:solidFill>
            </a:endParaRPr>
          </a:p>
          <a:p>
            <a:pPr marL="857250" lvl="2" indent="-457200">
              <a:buFont typeface="Wingdings" pitchFamily="2" charset="2"/>
              <a:buAutoNum type="circleNumWdWhitePlain"/>
            </a:pPr>
            <a:r>
              <a:rPr lang="zh-TW" altLang="en-US" sz="3200" dirty="0" smtClean="0"/>
              <a:t>市場設計是微型經濟工程，可對比於計畫經濟的宏偉經濟工程。</a:t>
            </a:r>
            <a:endParaRPr lang="en-US" altLang="zh-TW" sz="3200" dirty="0" smtClean="0"/>
          </a:p>
          <a:p>
            <a:pPr marL="857250" lvl="2" indent="-457200">
              <a:buFont typeface="Wingdings" pitchFamily="2" charset="2"/>
              <a:buAutoNum type="circleNumWdWhitePlain"/>
            </a:pPr>
            <a:r>
              <a:rPr lang="zh-TW" altLang="en-US" sz="3200" dirty="0" smtClean="0">
                <a:solidFill>
                  <a:schemeClr val="tx1"/>
                </a:solidFill>
              </a:rPr>
              <a:t>不斷集中所有的供給者與需要者的參與，市場變的稠密，配置效率會更高。</a:t>
            </a:r>
            <a:endParaRPr lang="en-US" altLang="zh-TW" sz="32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12085" y="-1"/>
            <a:ext cx="8229600" cy="1183907"/>
          </a:xfrm>
        </p:spPr>
        <p:txBody>
          <a:bodyPr/>
          <a:lstStyle/>
          <a:p>
            <a:r>
              <a:rPr lang="en-US" altLang="zh-TW" b="1" dirty="0" smtClean="0">
                <a:solidFill>
                  <a:srgbClr val="FF0000"/>
                </a:solidFill>
              </a:rPr>
              <a:t>4.  </a:t>
            </a:r>
            <a:r>
              <a:rPr lang="zh-TW" altLang="en-US" b="1" dirty="0" smtClean="0">
                <a:solidFill>
                  <a:srgbClr val="FF0000"/>
                </a:solidFill>
              </a:rPr>
              <a:t>賽局的紅線</a:t>
            </a:r>
            <a:endParaRPr lang="zh-TW" altLang="en-US" b="1" dirty="0">
              <a:solidFill>
                <a:srgbClr val="7030A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69584" y="1329730"/>
            <a:ext cx="7637319" cy="1984663"/>
          </a:xfrm>
        </p:spPr>
        <p:txBody>
          <a:bodyPr/>
          <a:lstStyle/>
          <a:p>
            <a:r>
              <a:rPr lang="en-US" altLang="zh-TW" dirty="0" smtClean="0"/>
              <a:t>“Rational thoughts impose </a:t>
            </a:r>
            <a:r>
              <a:rPr lang="en-US" altLang="zh-TW" b="1" dirty="0" smtClean="0">
                <a:solidFill>
                  <a:srgbClr val="FF0000"/>
                </a:solidFill>
              </a:rPr>
              <a:t>a limit </a:t>
            </a:r>
            <a:r>
              <a:rPr lang="en-US" altLang="zh-TW" dirty="0" smtClean="0"/>
              <a:t>on a person’s relation to </a:t>
            </a:r>
            <a:r>
              <a:rPr lang="en-US" altLang="zh-TW" b="1" dirty="0" smtClean="0">
                <a:solidFill>
                  <a:srgbClr val="FF0000"/>
                </a:solidFill>
              </a:rPr>
              <a:t>the cosmos</a:t>
            </a:r>
            <a:r>
              <a:rPr lang="en-US" altLang="zh-TW" dirty="0" smtClean="0"/>
              <a:t>.” </a:t>
            </a:r>
          </a:p>
          <a:p>
            <a:pPr>
              <a:buNone/>
            </a:pPr>
            <a:r>
              <a:rPr lang="en-US" altLang="zh-TW" dirty="0" smtClean="0"/>
              <a:t>   (Nash, 1994, </a:t>
            </a:r>
            <a:r>
              <a:rPr lang="en-US" altLang="zh-TW" dirty="0" err="1" smtClean="0"/>
              <a:t>wikiquote</a:t>
            </a:r>
            <a:r>
              <a:rPr lang="en-US" altLang="zh-TW" dirty="0" smtClean="0"/>
              <a:t>)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18</a:t>
            </a:fld>
            <a:endParaRPr lang="en-US" altLang="zh-TW"/>
          </a:p>
        </p:txBody>
      </p:sp>
      <p:sp>
        <p:nvSpPr>
          <p:cNvPr id="8" name="矩形 7"/>
          <p:cNvSpPr/>
          <p:nvPr/>
        </p:nvSpPr>
        <p:spPr>
          <a:xfrm>
            <a:off x="1108876" y="4884548"/>
            <a:ext cx="5195455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6088" indent="-446088">
              <a:lnSpc>
                <a:spcPct val="150000"/>
              </a:lnSpc>
              <a:buFont typeface="Arial" pitchFamily="34" charset="0"/>
              <a:buChar char="•"/>
            </a:pPr>
            <a:r>
              <a:rPr lang="zh-TW" altLang="en-US" sz="2800" dirty="0" smtClean="0"/>
              <a:t> </a:t>
            </a:r>
            <a:r>
              <a:rPr lang="en-US" altLang="zh-TW" sz="2800" dirty="0" smtClean="0"/>
              <a:t>Nash</a:t>
            </a:r>
            <a:r>
              <a:rPr lang="zh-TW" altLang="en-US" sz="2800" dirty="0" smtClean="0"/>
              <a:t>生病</a:t>
            </a:r>
            <a:r>
              <a:rPr lang="zh-TW" altLang="en-US" sz="2800" dirty="0" smtClean="0"/>
              <a:t>期：</a:t>
            </a:r>
            <a:r>
              <a:rPr lang="en-US" altLang="zh-TW" sz="2800" dirty="0" smtClean="0"/>
              <a:t>1950s-1980s</a:t>
            </a:r>
          </a:p>
        </p:txBody>
      </p:sp>
      <p:sp>
        <p:nvSpPr>
          <p:cNvPr id="6" name="內容版面配置區 2"/>
          <p:cNvSpPr txBox="1">
            <a:spLocks/>
          </p:cNvSpPr>
          <p:nvPr/>
        </p:nvSpPr>
        <p:spPr bwMode="auto">
          <a:xfrm>
            <a:off x="688836" y="3272037"/>
            <a:ext cx="7617297" cy="17215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971550" lvl="1" indent="-514350">
              <a:spcBef>
                <a:spcPct val="20000"/>
              </a:spcBef>
              <a:buFont typeface="Wingdings" pitchFamily="2" charset="2"/>
              <a:buAutoNum type="circleNumWdWhitePlain"/>
            </a:pPr>
            <a:r>
              <a:rPr lang="zh-CN" altLang="zh-TW" sz="2800" dirty="0" smtClean="0"/>
              <a:t>理性思考限制</a:t>
            </a:r>
            <a:r>
              <a:rPr lang="zh-TW" altLang="en-US" sz="2800" dirty="0" smtClean="0"/>
              <a:t>了個人與宇宙的關係。</a:t>
            </a:r>
            <a:endParaRPr lang="en-US" altLang="zh-TW" sz="2800" dirty="0" smtClean="0"/>
          </a:p>
          <a:p>
            <a:pPr marL="971550" lvl="1" indent="-514350">
              <a:spcBef>
                <a:spcPct val="20000"/>
              </a:spcBef>
              <a:buFont typeface="Wingdings" pitchFamily="2" charset="2"/>
              <a:buAutoNum type="circleNumWdWhitePlain"/>
            </a:pPr>
            <a:r>
              <a:rPr lang="zh-CN" altLang="zh-TW" sz="2800" dirty="0" smtClean="0">
                <a:latin typeface="標楷體" pitchFamily="65" charset="-120"/>
                <a:ea typeface="標楷體" pitchFamily="65" charset="-120"/>
              </a:rPr>
              <a:t>理性思考限制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了個人與（社會）秩序的關係。</a:t>
            </a:r>
            <a:endParaRPr kumimoji="1" lang="en-US" altLang="zh-TW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8775" y="-1"/>
            <a:ext cx="8229600" cy="1164657"/>
          </a:xfrm>
        </p:spPr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</a:rPr>
              <a:t>4-1  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人類的價值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與秩序</a:t>
            </a:r>
            <a:endParaRPr lang="zh-TW" altLang="en-US" sz="4000" b="1" dirty="0">
              <a:solidFill>
                <a:srgbClr val="7030A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3124" y="1160720"/>
            <a:ext cx="8256037" cy="5413664"/>
          </a:xfrm>
        </p:spPr>
        <p:txBody>
          <a:bodyPr/>
          <a:lstStyle/>
          <a:p>
            <a:pPr marL="514350" indent="-514350">
              <a:buFont typeface="+mj-lt"/>
              <a:buAutoNum type="arabicParenR"/>
            </a:pPr>
            <a:r>
              <a:rPr lang="zh-TW" altLang="en-US" sz="2800" dirty="0" smtClean="0"/>
              <a:t> 個人價值：</a:t>
            </a:r>
            <a:endParaRPr lang="en-US" altLang="zh-TW" sz="2800" dirty="0" smtClean="0"/>
          </a:p>
          <a:p>
            <a:pPr marL="914400" lvl="1" indent="-457200">
              <a:buFont typeface="Wingdings" pitchFamily="2" charset="2"/>
              <a:buAutoNum type="circleNumWdWhitePlain"/>
            </a:pPr>
            <a:r>
              <a:rPr lang="zh-TW" altLang="en-US" dirty="0" smtClean="0">
                <a:solidFill>
                  <a:schemeClr val="tx1"/>
                </a:solidFill>
              </a:rPr>
              <a:t>享受財富帶來的效用（各種佈施）。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914400" lvl="1" indent="-457200">
              <a:buFont typeface="Wingdings" pitchFamily="2" charset="2"/>
              <a:buAutoNum type="circleNumWdWhitePlain"/>
            </a:pPr>
            <a:r>
              <a:rPr lang="zh-TW" altLang="en-US" dirty="0" smtClean="0">
                <a:solidFill>
                  <a:schemeClr val="tx1"/>
                </a:solidFill>
              </a:rPr>
              <a:t>創造財富與享受財富之過程的自由。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rabicParenR"/>
            </a:pPr>
            <a:r>
              <a:rPr lang="zh-TW" altLang="en-US" sz="2800" dirty="0" smtClean="0"/>
              <a:t>社會是個人的聚合體，不存在價值概念。但，個人價值則能反映到社會表現上。</a:t>
            </a:r>
            <a:endParaRPr lang="en-US" altLang="zh-TW" sz="2800" dirty="0" smtClean="0"/>
          </a:p>
          <a:p>
            <a:pPr marL="914400" lvl="1" indent="-457200">
              <a:buFont typeface="Wingdings" pitchFamily="2" charset="2"/>
              <a:buAutoNum type="circleNumWdWhitePlain"/>
            </a:pPr>
            <a:r>
              <a:rPr lang="zh-TW" altLang="en-US" sz="2400" dirty="0" smtClean="0">
                <a:solidFill>
                  <a:schemeClr val="tx1"/>
                </a:solidFill>
              </a:rPr>
              <a:t>生產效率、經濟效率、動態效率，反映個人在創造財富與消費財富的能力。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914400" lvl="1" indent="-457200">
              <a:buFont typeface="Wingdings" pitchFamily="2" charset="2"/>
              <a:buAutoNum type="circleNumWdWhitePlain"/>
            </a:pPr>
            <a:r>
              <a:rPr lang="zh-TW" altLang="en-US" sz="2400" dirty="0" smtClean="0">
                <a:solidFill>
                  <a:schemeClr val="tx1"/>
                </a:solidFill>
              </a:rPr>
              <a:t>秩序表現在個人創造財富與享受財富之過程的自由。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rabicParenR"/>
            </a:pPr>
            <a:r>
              <a:rPr lang="zh-TW" altLang="en-US" sz="2800" dirty="0" smtClean="0"/>
              <a:t>秩序的意義：</a:t>
            </a:r>
            <a:endParaRPr lang="en-US" altLang="zh-TW" sz="2800" dirty="0" smtClean="0"/>
          </a:p>
          <a:p>
            <a:pPr marL="914400" lvl="1" indent="-457200">
              <a:buFont typeface="Wingdings" pitchFamily="2" charset="2"/>
              <a:buAutoNum type="circleNumWdWhitePlain"/>
            </a:pPr>
            <a:r>
              <a:rPr lang="zh-TW" altLang="en-US" dirty="0" smtClean="0">
                <a:solidFill>
                  <a:schemeClr val="tx1"/>
                </a:solidFill>
              </a:rPr>
              <a:t>人們行動的彼此相容與和諧。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914400" lvl="1" indent="-457200">
              <a:buFont typeface="Wingdings" pitchFamily="2" charset="2"/>
              <a:buAutoNum type="circleNumWdWhitePlain"/>
            </a:pPr>
            <a:r>
              <a:rPr lang="zh-TW" altLang="en-US" dirty="0" smtClean="0">
                <a:solidFill>
                  <a:schemeClr val="tx1"/>
                </a:solidFill>
              </a:rPr>
              <a:t>個人行動預期與行動結果的一致。</a:t>
            </a:r>
            <a:endParaRPr lang="en-US" altLang="zh-TW" dirty="0" smtClean="0">
              <a:solidFill>
                <a:schemeClr val="tx1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19</a:t>
            </a:fld>
            <a:endParaRPr lang="en-US" altLang="zh-TW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00050" y="1"/>
            <a:ext cx="8503920" cy="1143000"/>
          </a:xfrm>
        </p:spPr>
        <p:txBody>
          <a:bodyPr/>
          <a:lstStyle/>
          <a:p>
            <a:r>
              <a:rPr lang="en-US" altLang="zh-TW" b="1" dirty="0" smtClean="0">
                <a:solidFill>
                  <a:srgbClr val="FF0000"/>
                </a:solidFill>
              </a:rPr>
              <a:t>1. </a:t>
            </a:r>
            <a:r>
              <a:rPr lang="zh-TW" altLang="en-US" b="1" dirty="0" smtClean="0">
                <a:solidFill>
                  <a:srgbClr val="FF0000"/>
                </a:solidFill>
              </a:rPr>
              <a:t> 科學的自負</a:t>
            </a:r>
            <a:endParaRPr lang="zh-TW" altLang="en-US" b="1" dirty="0">
              <a:solidFill>
                <a:srgbClr val="FF000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13886" y="1164656"/>
            <a:ext cx="5245769" cy="2252312"/>
          </a:xfrm>
        </p:spPr>
        <p:txBody>
          <a:bodyPr/>
          <a:lstStyle/>
          <a:p>
            <a:pPr>
              <a:buFont typeface="Wingdings" pitchFamily="2" charset="2"/>
              <a:buChar char="n"/>
            </a:pPr>
            <a:r>
              <a:rPr lang="en-US" altLang="zh-TW" sz="2400" dirty="0" smtClean="0"/>
              <a:t>https://zh.wikipedia.org/wiki/</a:t>
            </a:r>
          </a:p>
          <a:p>
            <a:pPr>
              <a:buFont typeface="Wingdings" pitchFamily="2" charset="2"/>
              <a:buChar char="n"/>
            </a:pPr>
            <a:r>
              <a:rPr lang="en-US" altLang="zh-TW" sz="2800" b="1" dirty="0" smtClean="0">
                <a:solidFill>
                  <a:srgbClr val="FF0000"/>
                </a:solidFill>
              </a:rPr>
              <a:t>《</a:t>
            </a:r>
            <a:r>
              <a:rPr lang="zh-TW" altLang="en-US" sz="2800" b="1" dirty="0" smtClean="0">
                <a:solidFill>
                  <a:srgbClr val="FF0000"/>
                </a:solidFill>
              </a:rPr>
              <a:t>科學怪人</a:t>
            </a:r>
            <a:r>
              <a:rPr lang="en-US" altLang="zh-TW" sz="2800" b="1" dirty="0" smtClean="0">
                <a:solidFill>
                  <a:srgbClr val="FF0000"/>
                </a:solidFill>
              </a:rPr>
              <a:t>》</a:t>
            </a:r>
            <a:r>
              <a:rPr lang="zh-TW" altLang="en-US" sz="2400" dirty="0" smtClean="0"/>
              <a:t>（</a:t>
            </a:r>
            <a:r>
              <a:rPr lang="fr-FR" altLang="zh-TW" sz="2400" i="1" dirty="0" smtClean="0"/>
              <a:t>Frankenstein</a:t>
            </a:r>
            <a:r>
              <a:rPr lang="zh-TW" altLang="fr-FR" sz="2400" dirty="0" smtClean="0"/>
              <a:t>），</a:t>
            </a:r>
            <a:r>
              <a:rPr lang="zh-TW" altLang="en-US" sz="2800" dirty="0" smtClean="0"/>
              <a:t>瑪麗</a:t>
            </a:r>
            <a:r>
              <a:rPr lang="en-US" altLang="zh-TW" sz="2800" dirty="0" smtClean="0"/>
              <a:t>‧</a:t>
            </a:r>
            <a:r>
              <a:rPr lang="zh-TW" altLang="en-US" sz="2800" dirty="0" smtClean="0"/>
              <a:t>雪萊著，西方文學第一部科學幻想小說，初版於</a:t>
            </a:r>
            <a:r>
              <a:rPr lang="en-US" altLang="zh-TW" sz="2800" dirty="0" smtClean="0"/>
              <a:t>1818</a:t>
            </a:r>
            <a:r>
              <a:rPr lang="zh-TW" altLang="en-US" sz="2800" dirty="0" smtClean="0"/>
              <a:t>年。</a:t>
            </a:r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36277E-19E6-48A5-AC3D-F8EDF9C4A710}" type="slidenum">
              <a:rPr lang="en-US" altLang="zh-TW" smtClean="0"/>
              <a:pPr>
                <a:defRPr/>
              </a:pPr>
              <a:t>2</a:t>
            </a:fld>
            <a:endParaRPr lang="en-US" altLang="zh-TW" dirty="0"/>
          </a:p>
        </p:txBody>
      </p:sp>
      <p:pic>
        <p:nvPicPr>
          <p:cNvPr id="2050" name="Picture 2" descr="Frankenstein.1831.inside-cov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00983" y="1553166"/>
            <a:ext cx="2704002" cy="4413708"/>
          </a:xfrm>
          <a:prstGeom prst="rect">
            <a:avLst/>
          </a:prstGeom>
          <a:noFill/>
        </p:spPr>
      </p:pic>
      <p:sp>
        <p:nvSpPr>
          <p:cNvPr id="6" name="內容版面配置區 2"/>
          <p:cNvSpPr txBox="1">
            <a:spLocks/>
          </p:cNvSpPr>
          <p:nvPr/>
        </p:nvSpPr>
        <p:spPr bwMode="auto">
          <a:xfrm>
            <a:off x="429910" y="3463345"/>
            <a:ext cx="5306200" cy="30921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  <a:buFont typeface="Wingdings" pitchFamily="2" charset="2"/>
              <a:buChar char="n"/>
            </a:pPr>
            <a:r>
              <a:rPr kumimoji="1" lang="zh-TW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弗蘭肯斯坦是位自負的醫生，以科學方式使死屍復活，</a:t>
            </a:r>
            <a:r>
              <a:rPr lang="zh-TW" altLang="en-US" sz="2800" kern="0" dirty="0" smtClean="0">
                <a:latin typeface="+mn-lt"/>
                <a:ea typeface="+mn-ea"/>
              </a:rPr>
              <a:t>稱為「</a:t>
            </a:r>
            <a:r>
              <a:rPr lang="zh-TW" altLang="en-US" sz="2800" b="1" kern="0" dirty="0" smtClean="0">
                <a:solidFill>
                  <a:srgbClr val="FF0000"/>
                </a:solidFill>
                <a:latin typeface="+mn-lt"/>
                <a:ea typeface="+mn-ea"/>
              </a:rPr>
              <a:t>弗蘭肯斯坦的怪物</a:t>
            </a:r>
            <a:r>
              <a:rPr kumimoji="1" lang="zh-TW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」。</a:t>
            </a:r>
            <a:endParaRPr kumimoji="1" lang="en-US" altLang="zh-TW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1" lang="zh-TW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不久，他便發現這是嚴重的錯誤。於是開始追殺怪物，而怪物也本能地逃亡。</a:t>
            </a:r>
            <a:endParaRPr kumimoji="1" lang="en-US" altLang="zh-TW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8775" y="0"/>
            <a:ext cx="8229600" cy="1039528"/>
          </a:xfrm>
        </p:spPr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</a:rPr>
              <a:t>4-2  </a:t>
            </a:r>
            <a:r>
              <a:rPr lang="en-US" altLang="zh-TW" sz="4000" b="1" dirty="0" smtClean="0">
                <a:solidFill>
                  <a:srgbClr val="7030A0"/>
                </a:solidFill>
              </a:rPr>
              <a:t>the</a:t>
            </a:r>
            <a:r>
              <a:rPr lang="en-US" altLang="zh-TW" sz="4000" dirty="0" smtClean="0">
                <a:solidFill>
                  <a:srgbClr val="7030A0"/>
                </a:solidFill>
              </a:rPr>
              <a:t> </a:t>
            </a:r>
            <a:r>
              <a:rPr lang="en-US" altLang="zh-TW" sz="4000" b="1" dirty="0" smtClean="0">
                <a:solidFill>
                  <a:srgbClr val="7030A0"/>
                </a:solidFill>
              </a:rPr>
              <a:t>Cosmos</a:t>
            </a:r>
            <a:endParaRPr lang="zh-TW" altLang="en-US" sz="4000" b="1" dirty="0">
              <a:solidFill>
                <a:srgbClr val="7030A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84248" y="1179969"/>
            <a:ext cx="8447995" cy="5134203"/>
          </a:xfrm>
        </p:spPr>
        <p:txBody>
          <a:bodyPr/>
          <a:lstStyle/>
          <a:p>
            <a:pPr marL="514350" indent="-514350">
              <a:buFont typeface="Wingdings" pitchFamily="2" charset="2"/>
              <a:buChar char="u"/>
            </a:pPr>
            <a:r>
              <a:rPr lang="zh-TW" altLang="en-US" sz="2800" b="1" dirty="0" smtClean="0"/>
              <a:t>兩</a:t>
            </a:r>
            <a:r>
              <a:rPr lang="zh-TW" altLang="en-US" sz="2800" b="1" dirty="0" smtClean="0"/>
              <a:t>種不同的秩序觀：</a:t>
            </a:r>
            <a:endParaRPr lang="en-US" altLang="zh-TW" sz="2800" b="1" dirty="0" smtClean="0"/>
          </a:p>
          <a:p>
            <a:pPr marL="914400" lvl="1" indent="-514350">
              <a:buFont typeface="+mj-lt"/>
              <a:buAutoNum type="arabicParenR"/>
            </a:pPr>
            <a:r>
              <a:rPr lang="zh-TW" altLang="en-US" dirty="0" smtClean="0">
                <a:solidFill>
                  <a:schemeClr val="tx1"/>
                </a:solidFill>
              </a:rPr>
              <a:t>設計的秩序（</a:t>
            </a:r>
            <a:r>
              <a:rPr lang="en-US" altLang="zh-TW" dirty="0" smtClean="0">
                <a:solidFill>
                  <a:schemeClr val="tx1"/>
                </a:solidFill>
              </a:rPr>
              <a:t>TAXIS</a:t>
            </a:r>
            <a:r>
              <a:rPr lang="zh-TW" altLang="en-US" dirty="0" smtClean="0">
                <a:solidFill>
                  <a:schemeClr val="tx1"/>
                </a:solidFill>
              </a:rPr>
              <a:t>）：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1314450" lvl="2" indent="-457200">
              <a:buFont typeface="Wingdings" pitchFamily="2" charset="2"/>
              <a:buAutoNum type="circleNumWdWhitePlain"/>
            </a:pPr>
            <a:r>
              <a:rPr lang="zh-TW" altLang="en-US" sz="2800" dirty="0" smtClean="0"/>
              <a:t>秩序反應著設計者預設的理想和其藍圖</a:t>
            </a:r>
            <a:endParaRPr lang="en-US" altLang="zh-TW" sz="2800" dirty="0" smtClean="0"/>
          </a:p>
          <a:p>
            <a:pPr marL="1314450" lvl="2" indent="-457200">
              <a:buFont typeface="Wingdings" pitchFamily="2" charset="2"/>
              <a:buAutoNum type="circleNumWdWhitePlain"/>
            </a:pPr>
            <a:r>
              <a:rPr lang="zh-TW" altLang="en-US" sz="2800" dirty="0" smtClean="0"/>
              <a:t>設計者安排每一個人的位置及應有的行動（或適當範圍）。</a:t>
            </a:r>
            <a:endParaRPr lang="en-US" altLang="zh-TW" sz="2800" dirty="0" smtClean="0"/>
          </a:p>
          <a:p>
            <a:pPr marL="914400" lvl="1" indent="-514350">
              <a:buFont typeface="+mj-lt"/>
              <a:buAutoNum type="arabicParenR"/>
            </a:pPr>
            <a:r>
              <a:rPr lang="zh-TW" altLang="en-US" b="1" dirty="0" smtClean="0">
                <a:solidFill>
                  <a:srgbClr val="FF0000"/>
                </a:solidFill>
              </a:rPr>
              <a:t>長成的秩序（</a:t>
            </a:r>
            <a:r>
              <a:rPr lang="en-US" altLang="zh-TW" b="1" dirty="0" smtClean="0">
                <a:solidFill>
                  <a:srgbClr val="FF0000"/>
                </a:solidFill>
              </a:rPr>
              <a:t>COSMOS</a:t>
            </a:r>
            <a:r>
              <a:rPr lang="zh-TW" altLang="en-US" b="1" dirty="0" smtClean="0">
                <a:solidFill>
                  <a:srgbClr val="FF0000"/>
                </a:solidFill>
              </a:rPr>
              <a:t>）：</a:t>
            </a:r>
            <a:endParaRPr lang="en-US" altLang="zh-TW" b="1" dirty="0" smtClean="0">
              <a:solidFill>
                <a:srgbClr val="FF0000"/>
              </a:solidFill>
            </a:endParaRPr>
          </a:p>
          <a:p>
            <a:pPr marL="1314450" lvl="2" indent="-457200">
              <a:buFont typeface="Wingdings" pitchFamily="2" charset="2"/>
              <a:buAutoNum type="circleNumWdWhitePlain"/>
            </a:pPr>
            <a:r>
              <a:rPr lang="zh-TW" altLang="en-US" sz="2800" dirty="0" smtClean="0"/>
              <a:t>秩序決定於個人自我預期下的行動。</a:t>
            </a:r>
            <a:endParaRPr lang="en-US" altLang="zh-TW" sz="2800" dirty="0" smtClean="0"/>
          </a:p>
          <a:p>
            <a:pPr marL="1314450" lvl="2" indent="-457200">
              <a:buFont typeface="Wingdings" pitchFamily="2" charset="2"/>
              <a:buAutoNum type="circleNumWdWhitePlain"/>
            </a:pPr>
            <a:r>
              <a:rPr lang="zh-TW" altLang="en-US" sz="2800" dirty="0" smtClean="0"/>
              <a:t>人們經由往來形成規則，個人遵循規則調整預期與行動。</a:t>
            </a:r>
            <a:endParaRPr lang="zh-TW" altLang="en-US" sz="28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20</a:t>
            </a:fld>
            <a:endParaRPr lang="en-US" altLang="zh-TW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</a:rPr>
              <a:t>4-3 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 科學創新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的市場檢驗原則</a:t>
            </a:r>
            <a:endParaRPr lang="zh-TW" altLang="en-US" sz="4000" b="1" dirty="0">
              <a:solidFill>
                <a:srgbClr val="7030A0"/>
              </a:solidFill>
              <a:latin typeface="+mn-lt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01580" y="1260908"/>
            <a:ext cx="8282538" cy="5188017"/>
          </a:xfrm>
        </p:spPr>
        <p:txBody>
          <a:bodyPr/>
          <a:lstStyle/>
          <a:p>
            <a:pPr marL="514350" indent="-514350">
              <a:buFont typeface="Wingdings" pitchFamily="2" charset="2"/>
              <a:buChar char="u"/>
            </a:pPr>
            <a:r>
              <a:rPr lang="zh-TW" altLang="en-US" dirty="0" smtClean="0"/>
              <a:t>任何</a:t>
            </a:r>
            <a:r>
              <a:rPr lang="zh-TW" altLang="en-US" dirty="0" smtClean="0"/>
              <a:t>創新都必須經過市場的不斷</a:t>
            </a:r>
            <a:r>
              <a:rPr lang="zh-TW" altLang="en-US" dirty="0" smtClean="0"/>
              <a:t>檢驗：</a:t>
            </a:r>
            <a:endParaRPr lang="en-US" altLang="zh-TW" dirty="0" smtClean="0"/>
          </a:p>
          <a:p>
            <a:pPr marL="914400" lvl="1" indent="-514350">
              <a:buFont typeface="+mj-lt"/>
              <a:buAutoNum type="arabicParenR"/>
            </a:pPr>
            <a:r>
              <a:rPr lang="zh-TW" altLang="en-US" sz="3200" dirty="0" smtClean="0">
                <a:solidFill>
                  <a:schemeClr val="tx1"/>
                </a:solidFill>
              </a:rPr>
              <a:t>個人的創新活動必須自由，創新的市場平台也必須開放。</a:t>
            </a:r>
            <a:endParaRPr lang="en-US" altLang="zh-TW" sz="3200" dirty="0" smtClean="0">
              <a:solidFill>
                <a:schemeClr val="tx1"/>
              </a:solidFill>
            </a:endParaRPr>
          </a:p>
          <a:p>
            <a:pPr marL="914400" lvl="1" indent="-514350">
              <a:buFont typeface="+mj-lt"/>
              <a:buAutoNum type="arabicParenR"/>
            </a:pPr>
            <a:r>
              <a:rPr lang="zh-TW" altLang="en-US" sz="3200" dirty="0" smtClean="0">
                <a:solidFill>
                  <a:schemeClr val="tx1"/>
                </a:solidFill>
              </a:rPr>
              <a:t>個人</a:t>
            </a:r>
            <a:r>
              <a:rPr lang="zh-TW" altLang="en-US" sz="3200" dirty="0" smtClean="0">
                <a:solidFill>
                  <a:schemeClr val="tx1"/>
                </a:solidFill>
              </a:rPr>
              <a:t>擁有</a:t>
            </a:r>
            <a:r>
              <a:rPr lang="zh-TW" altLang="en-US" sz="3200" dirty="0" smtClean="0">
                <a:solidFill>
                  <a:schemeClr val="tx1"/>
                </a:solidFill>
              </a:rPr>
              <a:t>參與、不參與、和</a:t>
            </a:r>
            <a:r>
              <a:rPr lang="zh-TW" altLang="en-US" sz="3200" dirty="0" smtClean="0">
                <a:solidFill>
                  <a:schemeClr val="tx1"/>
                </a:solidFill>
              </a:rPr>
              <a:t>不表達</a:t>
            </a:r>
            <a:r>
              <a:rPr lang="zh-TW" altLang="en-US" sz="3200" dirty="0" smtClean="0">
                <a:solidFill>
                  <a:schemeClr val="tx1"/>
                </a:solidFill>
              </a:rPr>
              <a:t>的自由權利</a:t>
            </a:r>
            <a:r>
              <a:rPr lang="zh-TW" altLang="en-US" sz="3200" dirty="0" smtClean="0">
                <a:solidFill>
                  <a:schemeClr val="tx1"/>
                </a:solidFill>
              </a:rPr>
              <a:t>。</a:t>
            </a:r>
            <a:endParaRPr lang="en-US" altLang="zh-TW" sz="3200" dirty="0" smtClean="0">
              <a:solidFill>
                <a:schemeClr val="tx1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21</a:t>
            </a:fld>
            <a:endParaRPr lang="en-US" altLang="zh-TW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418" y="-1"/>
            <a:ext cx="8229600" cy="1091045"/>
          </a:xfrm>
        </p:spPr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</a:rPr>
              <a:t>4-4 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 科學創新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的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政府角色</a:t>
            </a:r>
            <a:endParaRPr lang="zh-TW" altLang="en-US" sz="4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89708" y="1236518"/>
            <a:ext cx="7911529" cy="4904400"/>
          </a:xfrm>
        </p:spPr>
        <p:txBody>
          <a:bodyPr/>
          <a:lstStyle/>
          <a:p>
            <a:pPr marL="514350" indent="-514350">
              <a:buFont typeface="Wingdings" pitchFamily="2" charset="2"/>
              <a:buChar char="u"/>
            </a:pPr>
            <a:r>
              <a:rPr lang="zh-TW" altLang="en-US" dirty="0" smtClean="0"/>
              <a:t>市場需要</a:t>
            </a:r>
            <a:r>
              <a:rPr lang="zh-TW" altLang="en-US" dirty="0" smtClean="0"/>
              <a:t>政府的隨時</a:t>
            </a:r>
            <a:r>
              <a:rPr lang="zh-TW" altLang="en-US" dirty="0" smtClean="0"/>
              <a:t>保護：</a:t>
            </a:r>
            <a:endParaRPr lang="en-US" altLang="zh-TW" dirty="0" smtClean="0"/>
          </a:p>
          <a:p>
            <a:pPr marL="914400" lvl="1" indent="-514350">
              <a:buFont typeface="+mj-lt"/>
              <a:buAutoNum type="arabicParenR"/>
            </a:pPr>
            <a:r>
              <a:rPr lang="zh-TW" altLang="en-US" sz="3200" dirty="0" smtClean="0">
                <a:solidFill>
                  <a:schemeClr val="tx1"/>
                </a:solidFill>
              </a:rPr>
              <a:t>創新</a:t>
            </a:r>
            <a:r>
              <a:rPr lang="zh-TW" altLang="en-US" sz="3200" dirty="0" smtClean="0">
                <a:solidFill>
                  <a:schemeClr val="tx1"/>
                </a:solidFill>
              </a:rPr>
              <a:t>行動侵犯他人權利時</a:t>
            </a:r>
            <a:r>
              <a:rPr lang="zh-TW" altLang="en-US" sz="3200" dirty="0" smtClean="0">
                <a:solidFill>
                  <a:schemeClr val="tx1"/>
                </a:solidFill>
              </a:rPr>
              <a:t>，由</a:t>
            </a:r>
            <a:r>
              <a:rPr lang="zh-TW" altLang="en-US" sz="3200" dirty="0" smtClean="0">
                <a:solidFill>
                  <a:schemeClr val="tx1"/>
                </a:solidFill>
              </a:rPr>
              <a:t>司法仲裁或民間調解。</a:t>
            </a:r>
            <a:endParaRPr lang="en-US" altLang="zh-TW" sz="3200" dirty="0" smtClean="0">
              <a:solidFill>
                <a:schemeClr val="tx1"/>
              </a:solidFill>
            </a:endParaRPr>
          </a:p>
          <a:p>
            <a:pPr marL="914400" lvl="1" indent="-514350">
              <a:buFont typeface="+mj-lt"/>
              <a:buAutoNum type="arabicParenR"/>
            </a:pPr>
            <a:r>
              <a:rPr lang="zh-TW" altLang="en-US" sz="3200" dirty="0" smtClean="0">
                <a:solidFill>
                  <a:schemeClr val="tx1"/>
                </a:solidFill>
              </a:rPr>
              <a:t>侵犯</a:t>
            </a:r>
            <a:r>
              <a:rPr lang="zh-TW" altLang="en-US" sz="3200" dirty="0" smtClean="0">
                <a:solidFill>
                  <a:schemeClr val="tx1"/>
                </a:solidFill>
              </a:rPr>
              <a:t>事件連續</a:t>
            </a:r>
            <a:r>
              <a:rPr lang="zh-TW" altLang="en-US" sz="3200" dirty="0" smtClean="0">
                <a:solidFill>
                  <a:schemeClr val="tx1"/>
                </a:solidFill>
              </a:rPr>
              <a:t>發生時，政府必須立法</a:t>
            </a:r>
            <a:r>
              <a:rPr lang="zh-TW" altLang="en-US" sz="3200" dirty="0" smtClean="0">
                <a:solidFill>
                  <a:schemeClr val="tx1"/>
                </a:solidFill>
              </a:rPr>
              <a:t>檢討並設置創新紅線</a:t>
            </a:r>
            <a:r>
              <a:rPr lang="zh-TW" altLang="en-US" sz="3200" dirty="0" smtClean="0">
                <a:solidFill>
                  <a:schemeClr val="tx1"/>
                </a:solidFill>
              </a:rPr>
              <a:t>。</a:t>
            </a:r>
            <a:endParaRPr lang="en-US" altLang="zh-TW" sz="3200" dirty="0" smtClean="0">
              <a:solidFill>
                <a:schemeClr val="tx1"/>
              </a:solidFill>
            </a:endParaRPr>
          </a:p>
          <a:p>
            <a:pPr marL="914400" lvl="1" indent="-514350">
              <a:buFont typeface="+mj-lt"/>
              <a:buAutoNum type="arabicParenR"/>
            </a:pPr>
            <a:r>
              <a:rPr lang="zh-TW" altLang="en-US" sz="3200" dirty="0" smtClean="0">
                <a:solidFill>
                  <a:schemeClr val="tx1"/>
                </a:solidFill>
              </a:rPr>
              <a:t>政府作為</a:t>
            </a:r>
            <a:r>
              <a:rPr lang="zh-TW" altLang="en-US" sz="3200" dirty="0" smtClean="0">
                <a:solidFill>
                  <a:schemeClr val="tx1"/>
                </a:solidFill>
              </a:rPr>
              <a:t>秩序的</a:t>
            </a:r>
            <a:r>
              <a:rPr lang="zh-TW" altLang="en-US" sz="3200" dirty="0" smtClean="0">
                <a:solidFill>
                  <a:schemeClr val="tx1"/>
                </a:solidFill>
              </a:rPr>
              <a:t>最後防線</a:t>
            </a:r>
            <a:r>
              <a:rPr lang="zh-TW" altLang="en-US" sz="3200" dirty="0" smtClean="0">
                <a:solidFill>
                  <a:schemeClr val="tx1"/>
                </a:solidFill>
              </a:rPr>
              <a:t>，</a:t>
            </a:r>
            <a:r>
              <a:rPr lang="zh-TW" altLang="en-US" sz="3200" dirty="0" smtClean="0">
                <a:solidFill>
                  <a:schemeClr val="tx1"/>
                </a:solidFill>
              </a:rPr>
              <a:t>必須</a:t>
            </a:r>
            <a:r>
              <a:rPr lang="zh-TW" altLang="en-US" sz="3200" dirty="0" smtClean="0">
                <a:solidFill>
                  <a:schemeClr val="tx1"/>
                </a:solidFill>
              </a:rPr>
              <a:t>在行政</a:t>
            </a:r>
            <a:r>
              <a:rPr lang="zh-TW" altLang="en-US" sz="3200" dirty="0" smtClean="0">
                <a:solidFill>
                  <a:schemeClr val="tx1"/>
                </a:solidFill>
              </a:rPr>
              <a:t>上保持中立。（</a:t>
            </a:r>
            <a:r>
              <a:rPr lang="zh-TW" altLang="en-US" sz="3200" dirty="0" smtClean="0">
                <a:solidFill>
                  <a:schemeClr val="tx1"/>
                </a:solidFill>
              </a:rPr>
              <a:t>不可介入</a:t>
            </a:r>
            <a:r>
              <a:rPr lang="zh-TW" altLang="en-US" sz="3200" dirty="0" smtClean="0">
                <a:solidFill>
                  <a:schemeClr val="tx1"/>
                </a:solidFill>
              </a:rPr>
              <a:t>任何的創新</a:t>
            </a:r>
            <a:r>
              <a:rPr lang="zh-TW" altLang="en-US" sz="3200" dirty="0" smtClean="0">
                <a:solidFill>
                  <a:schemeClr val="tx1"/>
                </a:solidFill>
              </a:rPr>
              <a:t>活動，如經營</a:t>
            </a:r>
            <a:r>
              <a:rPr lang="zh-TW" altLang="en-US" sz="3200" dirty="0" smtClean="0">
                <a:solidFill>
                  <a:schemeClr val="tx1"/>
                </a:solidFill>
              </a:rPr>
              <a:t>、入股、</a:t>
            </a:r>
            <a:r>
              <a:rPr lang="zh-TW" altLang="en-US" sz="3200" dirty="0" smtClean="0">
                <a:solidFill>
                  <a:schemeClr val="tx1"/>
                </a:solidFill>
              </a:rPr>
              <a:t>獎勵等。）</a:t>
            </a:r>
            <a:endParaRPr lang="en-US" altLang="zh-TW" sz="3200" dirty="0" smtClean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rabicParenR"/>
            </a:pPr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22</a:t>
            </a:fld>
            <a:endParaRPr lang="en-US" altLang="zh-TW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3136" y="0"/>
            <a:ext cx="8145379" cy="1091045"/>
          </a:xfrm>
        </p:spPr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</a:rPr>
              <a:t>4-5 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 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科學創新者的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倫理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原則</a:t>
            </a:r>
            <a:endParaRPr lang="zh-TW" altLang="en-US" sz="4000" b="1" dirty="0">
              <a:solidFill>
                <a:srgbClr val="7030A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06777" y="1112704"/>
            <a:ext cx="8185532" cy="5365214"/>
          </a:xfrm>
        </p:spPr>
        <p:txBody>
          <a:bodyPr/>
          <a:lstStyle/>
          <a:p>
            <a:pPr marL="514350" indent="-514350">
              <a:buFont typeface="Wingdings" pitchFamily="2" charset="2"/>
              <a:buChar char="u"/>
            </a:pPr>
            <a:r>
              <a:rPr lang="zh-TW" altLang="en-US" dirty="0" smtClean="0"/>
              <a:t>科學創新本身</a:t>
            </a:r>
            <a:r>
              <a:rPr lang="zh-TW" altLang="en-US" dirty="0" smtClean="0"/>
              <a:t>是中立的，其</a:t>
            </a:r>
            <a:r>
              <a:rPr lang="zh-TW" altLang="en-US" dirty="0" smtClean="0"/>
              <a:t>應用卻常超出創新</a:t>
            </a:r>
            <a:r>
              <a:rPr lang="zh-TW" altLang="en-US" dirty="0" smtClean="0"/>
              <a:t>者</a:t>
            </a:r>
            <a:r>
              <a:rPr lang="zh-TW" altLang="en-US" dirty="0" smtClean="0"/>
              <a:t>的原始目的：</a:t>
            </a:r>
            <a:endParaRPr lang="en-US" altLang="zh-TW" dirty="0" smtClean="0"/>
          </a:p>
          <a:p>
            <a:pPr marL="914400" lvl="1" indent="-514350">
              <a:buFont typeface="+mj-lt"/>
              <a:buAutoNum type="arabicParenR"/>
            </a:pPr>
            <a:r>
              <a:rPr lang="zh-TW" altLang="en-US" b="1" dirty="0" smtClean="0">
                <a:solidFill>
                  <a:schemeClr val="tx1"/>
                </a:solidFill>
              </a:rPr>
              <a:t>深思熟慮</a:t>
            </a:r>
            <a:endParaRPr lang="en-US" altLang="zh-TW" b="1" dirty="0" smtClean="0">
              <a:solidFill>
                <a:schemeClr val="tx1"/>
              </a:solidFill>
            </a:endParaRPr>
          </a:p>
          <a:p>
            <a:pPr marL="1314450" lvl="2" indent="-514350">
              <a:buFont typeface="Wingdings" pitchFamily="2" charset="2"/>
              <a:buAutoNum type="circleNumWdWhitePlain"/>
            </a:pPr>
            <a:r>
              <a:rPr lang="zh-TW" altLang="en-US" sz="2800" dirty="0" smtClean="0"/>
              <a:t>研究計畫對現行秩序的可能衝突。</a:t>
            </a:r>
            <a:endParaRPr lang="en-US" altLang="zh-TW" sz="2800" dirty="0" smtClean="0"/>
          </a:p>
          <a:p>
            <a:pPr marL="1314450" lvl="2" indent="-514350">
              <a:buFont typeface="Wingdings" pitchFamily="2" charset="2"/>
              <a:buAutoNum type="circleNumWdWhitePlain"/>
            </a:pPr>
            <a:r>
              <a:rPr lang="zh-TW" altLang="en-US" sz="2800" dirty="0" smtClean="0"/>
              <a:t>解決衝突之新秩序的內容和形成過程。</a:t>
            </a:r>
          </a:p>
          <a:p>
            <a:pPr marL="1314450" lvl="2" indent="-514350">
              <a:buFont typeface="Wingdings" pitchFamily="2" charset="2"/>
              <a:buAutoNum type="circleNumWdWhitePlain"/>
            </a:pPr>
            <a:r>
              <a:rPr lang="zh-TW" altLang="en-US" sz="2800" dirty="0" smtClean="0"/>
              <a:t>在新的設計秩序下，個人會失去哪些價值？</a:t>
            </a:r>
            <a:endParaRPr lang="en-US" altLang="zh-TW" sz="2800" dirty="0" smtClean="0"/>
          </a:p>
          <a:p>
            <a:pPr marL="914400" lvl="1" indent="-514350">
              <a:buFont typeface="+mj-lt"/>
              <a:buAutoNum type="arabicParenR"/>
            </a:pPr>
            <a:r>
              <a:rPr lang="zh-TW" altLang="en-US" b="1" dirty="0" smtClean="0">
                <a:solidFill>
                  <a:schemeClr val="tx1"/>
                </a:solidFill>
              </a:rPr>
              <a:t>兩點</a:t>
            </a:r>
            <a:r>
              <a:rPr lang="zh-TW" altLang="en-US" b="1" dirty="0" smtClean="0">
                <a:solidFill>
                  <a:schemeClr val="tx1"/>
                </a:solidFill>
              </a:rPr>
              <a:t>反思</a:t>
            </a:r>
            <a:r>
              <a:rPr lang="zh-TW" altLang="en-US" b="1" dirty="0" smtClean="0">
                <a:solidFill>
                  <a:schemeClr val="tx1"/>
                </a:solidFill>
              </a:rPr>
              <a:t>：</a:t>
            </a:r>
            <a:endParaRPr lang="en-US" altLang="zh-TW" b="1" dirty="0" smtClean="0">
              <a:solidFill>
                <a:schemeClr val="tx1"/>
              </a:solidFill>
            </a:endParaRPr>
          </a:p>
          <a:p>
            <a:pPr marL="1397000" lvl="3" indent="-514350">
              <a:buFont typeface="Wingdings" pitchFamily="2" charset="2"/>
              <a:buAutoNum type="circleNumWdWhitePlain"/>
            </a:pPr>
            <a:r>
              <a:rPr lang="zh-TW" altLang="en-US" sz="2800" dirty="0" smtClean="0">
                <a:solidFill>
                  <a:schemeClr val="tx1"/>
                </a:solidFill>
              </a:rPr>
              <a:t>創業</a:t>
            </a:r>
            <a:r>
              <a:rPr lang="zh-TW" altLang="en-US" sz="2800" dirty="0" smtClean="0">
                <a:solidFill>
                  <a:schemeClr val="tx1"/>
                </a:solidFill>
              </a:rPr>
              <a:t>家精神是定義在社會的成長，而不只是個人的名與利。</a:t>
            </a:r>
            <a:endParaRPr lang="en-US" altLang="zh-TW" sz="2800" dirty="0" smtClean="0">
              <a:solidFill>
                <a:schemeClr val="tx1"/>
              </a:solidFill>
            </a:endParaRPr>
          </a:p>
          <a:p>
            <a:pPr marL="1397000" lvl="3" indent="-514350">
              <a:buFont typeface="Wingdings" pitchFamily="2" charset="2"/>
              <a:buAutoNum type="circleNumWdWhitePlain"/>
            </a:pPr>
            <a:r>
              <a:rPr lang="zh-TW" altLang="en-US" sz="2800" dirty="0" smtClean="0">
                <a:solidFill>
                  <a:schemeClr val="tx1"/>
                </a:solidFill>
              </a:rPr>
              <a:t>科學創業者切勿迷失在片面知識下的自負。</a:t>
            </a:r>
            <a:endParaRPr lang="en-US" altLang="zh-TW" sz="2800" dirty="0" smtClean="0">
              <a:solidFill>
                <a:schemeClr val="tx1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23</a:t>
            </a:fld>
            <a:endParaRPr lang="en-US" altLang="zh-TW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3568" y="1628800"/>
            <a:ext cx="8280920" cy="2592288"/>
          </a:xfrm>
        </p:spPr>
        <p:txBody>
          <a:bodyPr/>
          <a:lstStyle/>
          <a:p>
            <a:pPr marL="446088" indent="17463"/>
            <a:r>
              <a:rPr lang="zh-TW" altLang="en-US" sz="9600" dirty="0" smtClean="0">
                <a:solidFill>
                  <a:srgbClr val="FF0000"/>
                </a:solidFill>
                <a:latin typeface="+mn-lt"/>
                <a:ea typeface="標楷體" pitchFamily="65" charset="-120"/>
              </a:rPr>
              <a:t>謝謝！</a:t>
            </a:r>
            <a:endParaRPr lang="zh-TW" altLang="zh-TW" sz="9600" dirty="0">
              <a:solidFill>
                <a:srgbClr val="FF0000"/>
              </a:solidFill>
              <a:latin typeface="+mn-lt"/>
              <a:ea typeface="標楷體" pitchFamily="65" charset="-12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47664" y="4437112"/>
            <a:ext cx="6624736" cy="1800200"/>
          </a:xfrm>
        </p:spPr>
        <p:txBody>
          <a:bodyPr/>
          <a:lstStyle/>
          <a:p>
            <a:r>
              <a:rPr lang="zh-TW" altLang="zh-TW" b="1" dirty="0" smtClean="0">
                <a:solidFill>
                  <a:schemeClr val="accent1">
                    <a:lumMod val="25000"/>
                  </a:schemeClr>
                </a:solidFill>
                <a:ea typeface="標楷體" pitchFamily="65" charset="-120"/>
              </a:rPr>
              <a:t>黃春興</a:t>
            </a:r>
            <a:r>
              <a:rPr lang="zh-TW" altLang="en-US" b="1" dirty="0" smtClean="0">
                <a:solidFill>
                  <a:schemeClr val="accent1">
                    <a:lumMod val="25000"/>
                  </a:schemeClr>
                </a:solidFill>
                <a:ea typeface="標楷體" pitchFamily="65" charset="-120"/>
              </a:rPr>
              <a:t> </a:t>
            </a:r>
            <a:endParaRPr lang="en-US" altLang="zh-TW" b="1" dirty="0" smtClean="0">
              <a:solidFill>
                <a:schemeClr val="accent1">
                  <a:lumMod val="25000"/>
                </a:schemeClr>
              </a:solidFill>
              <a:ea typeface="標楷體" pitchFamily="65" charset="-120"/>
            </a:endParaRPr>
          </a:p>
          <a:p>
            <a:r>
              <a:rPr lang="en-US" altLang="zh-TW" sz="2400" b="1" dirty="0" smtClean="0">
                <a:solidFill>
                  <a:schemeClr val="accent1">
                    <a:lumMod val="25000"/>
                  </a:schemeClr>
                </a:solidFill>
                <a:ea typeface="標楷體" pitchFamily="65" charset="-120"/>
                <a:hlinkClick r:id="rId2"/>
              </a:rPr>
              <a:t>cshwang@mx.nthu.edu.tw</a:t>
            </a:r>
            <a:endParaRPr lang="en-US" altLang="zh-TW" sz="2400" b="1" dirty="0" smtClean="0">
              <a:solidFill>
                <a:schemeClr val="accent1">
                  <a:lumMod val="25000"/>
                </a:schemeClr>
              </a:solidFill>
              <a:ea typeface="標楷體" pitchFamily="65" charset="-120"/>
            </a:endParaRPr>
          </a:p>
          <a:p>
            <a:r>
              <a:rPr lang="en-US" altLang="zh-TW" sz="2400" b="1" dirty="0" smtClean="0">
                <a:solidFill>
                  <a:schemeClr val="accent1">
                    <a:lumMod val="25000"/>
                  </a:schemeClr>
                </a:solidFill>
                <a:ea typeface="標楷體" pitchFamily="65" charset="-120"/>
              </a:rPr>
              <a:t>http://mx.nthu.edu.tw/~cshwang</a:t>
            </a:r>
            <a:endParaRPr lang="zh-TW" altLang="zh-TW" sz="2400" b="1" dirty="0">
              <a:solidFill>
                <a:schemeClr val="accent1">
                  <a:lumMod val="25000"/>
                </a:schemeClr>
              </a:solidFill>
              <a:ea typeface="標楷體" pitchFamily="65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CD1680D-2EAE-47AB-9917-EC497C6390DE}" type="slidenum">
              <a:rPr lang="en-US" altLang="zh-TW" smtClean="0"/>
              <a:pPr/>
              <a:t>24</a:t>
            </a:fld>
            <a:endParaRPr lang="en-US" altLang="zh-TW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00050" y="1"/>
            <a:ext cx="8503920" cy="1143000"/>
          </a:xfrm>
        </p:spPr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</a:rPr>
              <a:t>1-1  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霍金的警告</a:t>
            </a:r>
            <a:endParaRPr lang="zh-TW" altLang="en-US" sz="4000" b="1" dirty="0">
              <a:solidFill>
                <a:srgbClr val="7030A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33845" y="1267691"/>
            <a:ext cx="5569528" cy="1776845"/>
          </a:xfrm>
        </p:spPr>
        <p:txBody>
          <a:bodyPr/>
          <a:lstStyle/>
          <a:p>
            <a:r>
              <a:rPr lang="en-US" altLang="zh-TW" sz="2000" dirty="0" smtClean="0">
                <a:hlinkClick r:id="rId2"/>
              </a:rPr>
              <a:t>https://www.anntw.com/articles/20141203-CFMk</a:t>
            </a:r>
            <a:r>
              <a:rPr lang="en-US" altLang="zh-TW" sz="2000" dirty="0" smtClean="0"/>
              <a:t> </a:t>
            </a:r>
          </a:p>
          <a:p>
            <a:r>
              <a:rPr lang="en-US" altLang="zh-TW" sz="2800" dirty="0" smtClean="0"/>
              <a:t>BBC</a:t>
            </a:r>
            <a:r>
              <a:rPr lang="zh-TW" altLang="en-US" sz="2800" dirty="0" smtClean="0"/>
              <a:t>：您認為我們達到人工智慧的目標，還有多遠的路程？</a:t>
            </a:r>
          </a:p>
          <a:p>
            <a:pPr>
              <a:buFont typeface="Wingdings" pitchFamily="2" charset="2"/>
              <a:buChar char="n"/>
            </a:pPr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36277E-19E6-48A5-AC3D-F8EDF9C4A710}" type="slidenum">
              <a:rPr lang="en-US" altLang="zh-TW" smtClean="0"/>
              <a:pPr>
                <a:defRPr/>
              </a:pPr>
              <a:t>3</a:t>
            </a:fld>
            <a:endParaRPr lang="en-US" altLang="zh-TW" dirty="0"/>
          </a:p>
        </p:txBody>
      </p:sp>
      <p:pic>
        <p:nvPicPr>
          <p:cNvPr id="18434" name="Picture 2" descr="霍金警告一旦人類走入徹底的人工智慧環境，將無法再望其項背，最終導致毀滅性後果。 (photo by Lwp Kommunikáció  on Flickr – used under Creative Commons license）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59366" y="509062"/>
            <a:ext cx="2368998" cy="2417344"/>
          </a:xfrm>
          <a:prstGeom prst="rect">
            <a:avLst/>
          </a:prstGeom>
          <a:noFill/>
        </p:spPr>
      </p:pic>
      <p:sp>
        <p:nvSpPr>
          <p:cNvPr id="6" name="內容版面配置區 2"/>
          <p:cNvSpPr txBox="1">
            <a:spLocks/>
          </p:cNvSpPr>
          <p:nvPr/>
        </p:nvSpPr>
        <p:spPr bwMode="auto">
          <a:xfrm>
            <a:off x="696465" y="3127664"/>
            <a:ext cx="7740954" cy="29614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1" lang="zh-TW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霍金：目前我們擁有的原始人工智慧已非常有用。但我認為</a:t>
            </a:r>
            <a:r>
              <a:rPr lang="zh-TW" altLang="en-US" sz="2800" kern="0" dirty="0" smtClean="0">
                <a:latin typeface="+mn-lt"/>
                <a:ea typeface="+mn-ea"/>
              </a:rPr>
              <a:t>，</a:t>
            </a:r>
            <a:r>
              <a:rPr kumimoji="1" lang="zh-TW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徹底倚賴人工智慧，對人類而言，將造成</a:t>
            </a:r>
            <a:r>
              <a:rPr kumimoji="1" lang="zh-TW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毀滅性的後果</a:t>
            </a:r>
            <a:r>
              <a:rPr kumimoji="1" lang="zh-TW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。當人類發展出完整的人工智慧，它的</a:t>
            </a:r>
            <a:r>
              <a:rPr kumimoji="1" lang="zh-TW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自主性</a:t>
            </a:r>
            <a:r>
              <a:rPr kumimoji="1" lang="zh-TW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將以高速自行設計內容。人類受限於較慢的生物演化進程，無法與其競爭，最終恐怕</a:t>
            </a:r>
            <a:r>
              <a:rPr kumimoji="1" lang="zh-TW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被人工智慧取代</a:t>
            </a:r>
            <a:r>
              <a:rPr kumimoji="1" lang="zh-TW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！</a:t>
            </a:r>
            <a:endParaRPr kumimoji="1" lang="en-US" altLang="zh-TW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05245" y="0"/>
            <a:ext cx="8302336" cy="1101436"/>
          </a:xfrm>
        </p:spPr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</a:rPr>
              <a:t>1-2 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 失控的演化</a:t>
            </a:r>
            <a:endParaRPr lang="zh-TW" altLang="en-US" sz="4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90" y="1246908"/>
            <a:ext cx="8397277" cy="5356023"/>
          </a:xfrm>
        </p:spPr>
        <p:txBody>
          <a:bodyPr/>
          <a:lstStyle/>
          <a:p>
            <a:r>
              <a:rPr lang="zh-TW" altLang="en-US" sz="2800" dirty="0" smtClean="0"/>
              <a:t>霍金在看過</a:t>
            </a:r>
            <a:r>
              <a:rPr lang="en-US" altLang="zh-TW" sz="2800" dirty="0" smtClean="0"/>
              <a:t>Johnny </a:t>
            </a:r>
            <a:r>
              <a:rPr lang="en-US" altLang="zh-TW" sz="2800" dirty="0" err="1" smtClean="0"/>
              <a:t>Depp</a:t>
            </a:r>
            <a:r>
              <a:rPr lang="en-US" altLang="zh-TW" sz="2800" dirty="0" smtClean="0"/>
              <a:t> </a:t>
            </a:r>
            <a:r>
              <a:rPr lang="zh-TW" altLang="en-US" sz="2800" dirty="0" smtClean="0"/>
              <a:t>的電影</a:t>
            </a:r>
            <a:r>
              <a:rPr lang="en-US" altLang="zh-TW" sz="2800" b="1" dirty="0" smtClean="0">
                <a:solidFill>
                  <a:srgbClr val="FF0000"/>
                </a:solidFill>
              </a:rPr>
              <a:t>《</a:t>
            </a:r>
            <a:r>
              <a:rPr lang="zh-TW" altLang="en-US" sz="2800" b="1" dirty="0" smtClean="0">
                <a:solidFill>
                  <a:srgbClr val="FF0000"/>
                </a:solidFill>
              </a:rPr>
              <a:t>全面進化</a:t>
            </a:r>
            <a:r>
              <a:rPr lang="en-US" altLang="zh-TW" sz="2800" b="1" dirty="0" smtClean="0">
                <a:solidFill>
                  <a:srgbClr val="FF0000"/>
                </a:solidFill>
              </a:rPr>
              <a:t>》</a:t>
            </a:r>
            <a:r>
              <a:rPr lang="zh-TW" altLang="en-US" sz="2800" dirty="0" smtClean="0"/>
              <a:t>後，也說：「人工智慧或許不是人類歷史上的最大事件，但可能是最後的事件。」</a:t>
            </a:r>
            <a:endParaRPr lang="en-US" altLang="zh-TW" sz="2800" dirty="0" smtClean="0"/>
          </a:p>
          <a:p>
            <a:r>
              <a:rPr lang="zh-TW" altLang="en-US" sz="2800" dirty="0" smtClean="0"/>
              <a:t>電影的失控災難始於人工智慧開始了</a:t>
            </a:r>
            <a:r>
              <a:rPr lang="zh-TW" altLang="en-US" sz="2800" b="1" dirty="0" smtClean="0">
                <a:solidFill>
                  <a:srgbClr val="FF0000"/>
                </a:solidFill>
              </a:rPr>
              <a:t>自主設計</a:t>
            </a:r>
            <a:r>
              <a:rPr lang="zh-TW" altLang="en-US" sz="2800" dirty="0" smtClean="0"/>
              <a:t>。</a:t>
            </a:r>
            <a:endParaRPr lang="en-US" altLang="zh-TW" sz="2800" dirty="0" smtClean="0"/>
          </a:p>
          <a:p>
            <a:pPr marL="971550" lvl="1" indent="-514350">
              <a:buFont typeface="+mj-lt"/>
              <a:buAutoNum type="arabicParenR"/>
            </a:pPr>
            <a:r>
              <a:rPr lang="zh-TW" altLang="en-US" dirty="0" smtClean="0">
                <a:solidFill>
                  <a:schemeClr val="tx1"/>
                </a:solidFill>
              </a:rPr>
              <a:t>設計：為了實現給定的或自主選擇的目標。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971550" lvl="1" indent="-514350">
              <a:buFont typeface="+mj-lt"/>
              <a:buAutoNum type="arabicParenR"/>
            </a:pPr>
            <a:r>
              <a:rPr lang="zh-TW" altLang="en-US" dirty="0" smtClean="0">
                <a:solidFill>
                  <a:schemeClr val="tx1"/>
                </a:solidFill>
              </a:rPr>
              <a:t>自主設計：</a:t>
            </a:r>
            <a:r>
              <a:rPr lang="zh-TW" altLang="en-US" b="1" dirty="0" smtClean="0">
                <a:solidFill>
                  <a:srgbClr val="FF0000"/>
                </a:solidFill>
              </a:rPr>
              <a:t>選擇要實現的目標</a:t>
            </a:r>
            <a:r>
              <a:rPr lang="zh-TW" altLang="en-US" dirty="0" smtClean="0">
                <a:solidFill>
                  <a:schemeClr val="tx1"/>
                </a:solidFill>
              </a:rPr>
              <a:t>，而不只是設計給定目標的解方</a:t>
            </a:r>
            <a:r>
              <a:rPr lang="en-US" altLang="zh-TW" dirty="0" smtClean="0">
                <a:solidFill>
                  <a:schemeClr val="tx1"/>
                </a:solidFill>
              </a:rPr>
              <a:t>.</a:t>
            </a:r>
            <a:r>
              <a:rPr lang="zh-TW" altLang="en-US" dirty="0" smtClean="0">
                <a:solidFill>
                  <a:schemeClr val="tx1"/>
                </a:solidFill>
              </a:rPr>
              <a:t>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971550" lvl="1" indent="-514350">
              <a:buFont typeface="+mj-lt"/>
              <a:buAutoNum type="arabicParenR"/>
            </a:pPr>
            <a:r>
              <a:rPr lang="zh-TW" altLang="en-US" dirty="0" smtClean="0">
                <a:solidFill>
                  <a:schemeClr val="tx1"/>
                </a:solidFill>
              </a:rPr>
              <a:t>指控人類：污染環境、殘害物種、自相殘殺。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971550" lvl="1" indent="-514350">
              <a:buFont typeface="+mj-lt"/>
              <a:buAutoNum type="arabicParenR"/>
            </a:pPr>
            <a:r>
              <a:rPr lang="zh-TW" altLang="en-US" dirty="0" smtClean="0">
                <a:solidFill>
                  <a:schemeClr val="tx1"/>
                </a:solidFill>
              </a:rPr>
              <a:t>災難：人工智慧選擇了不利人類（生存、自由）的目標。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4</a:t>
            </a:fld>
            <a:endParaRPr lang="en-US" altLang="zh-TW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75384" y="0"/>
            <a:ext cx="8179067" cy="1135781"/>
          </a:xfrm>
        </p:spPr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</a:rPr>
              <a:t>1-3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  制度的自負</a:t>
            </a:r>
            <a:endParaRPr lang="zh-TW" altLang="en-US" sz="4000" dirty="0">
              <a:solidFill>
                <a:srgbClr val="7030A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2278" y="1328285"/>
            <a:ext cx="8369604" cy="4875087"/>
          </a:xfrm>
        </p:spPr>
        <p:txBody>
          <a:bodyPr/>
          <a:lstStyle/>
          <a:p>
            <a:pPr>
              <a:buFont typeface="Wingdings" pitchFamily="2" charset="2"/>
              <a:buChar char="u"/>
            </a:pPr>
            <a:r>
              <a:rPr lang="zh-TW" altLang="en-US" b="1" dirty="0" smtClean="0"/>
              <a:t>上個世紀被用於社會控制的發明</a:t>
            </a:r>
            <a:r>
              <a:rPr lang="zh-TW" altLang="en-US" dirty="0" smtClean="0"/>
              <a:t>：</a:t>
            </a:r>
            <a:endParaRPr lang="en-US" altLang="zh-TW" dirty="0" smtClean="0"/>
          </a:p>
          <a:p>
            <a:pPr marL="914400" lvl="1" indent="-457200">
              <a:buFont typeface="+mj-lt"/>
              <a:buAutoNum type="arabicParenR"/>
            </a:pPr>
            <a:r>
              <a:rPr lang="en-US" altLang="zh-TW" dirty="0" smtClean="0">
                <a:solidFill>
                  <a:schemeClr val="tx1"/>
                </a:solidFill>
              </a:rPr>
              <a:t>Electronic Calculation</a:t>
            </a:r>
            <a:r>
              <a:rPr lang="zh-TW" altLang="en-US" dirty="0" smtClean="0">
                <a:solidFill>
                  <a:schemeClr val="tx1"/>
                </a:solidFill>
              </a:rPr>
              <a:t>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914400" lvl="1" indent="-457200">
              <a:buFont typeface="+mj-lt"/>
              <a:buAutoNum type="arabicParenR"/>
            </a:pPr>
            <a:r>
              <a:rPr lang="en-US" altLang="zh-TW" dirty="0" smtClean="0">
                <a:solidFill>
                  <a:schemeClr val="tx1"/>
                </a:solidFill>
              </a:rPr>
              <a:t>Simplex Method in Linear Programming</a:t>
            </a:r>
            <a:r>
              <a:rPr lang="zh-TW" altLang="en-US" dirty="0" smtClean="0">
                <a:solidFill>
                  <a:schemeClr val="tx1"/>
                </a:solidFill>
              </a:rPr>
              <a:t>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914400" lvl="1" indent="-457200">
              <a:buFont typeface="+mj-lt"/>
              <a:buAutoNum type="arabicParenR"/>
            </a:pPr>
            <a:r>
              <a:rPr lang="en-US" altLang="zh-TW" dirty="0" smtClean="0">
                <a:solidFill>
                  <a:schemeClr val="tx1"/>
                </a:solidFill>
              </a:rPr>
              <a:t>Behavior Estimation and Econometrics</a:t>
            </a:r>
            <a:r>
              <a:rPr lang="zh-TW" altLang="en-US" dirty="0" smtClean="0">
                <a:solidFill>
                  <a:schemeClr val="tx1"/>
                </a:solidFill>
              </a:rPr>
              <a:t>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914400" lvl="1" indent="-457200">
              <a:buFont typeface="+mj-lt"/>
              <a:buAutoNum type="arabicParenR"/>
            </a:pPr>
            <a:r>
              <a:rPr lang="zh-TW" altLang="en-US" dirty="0" smtClean="0">
                <a:solidFill>
                  <a:schemeClr val="tx1"/>
                </a:solidFill>
              </a:rPr>
              <a:t>（經濟體系的）一般均衡理論。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914400" lvl="1" indent="-457200">
              <a:buFont typeface="+mj-lt"/>
              <a:buAutoNum type="arabicParenR"/>
            </a:pPr>
            <a:r>
              <a:rPr lang="en-US" altLang="zh-TW" dirty="0" err="1" smtClean="0">
                <a:solidFill>
                  <a:schemeClr val="tx1"/>
                </a:solidFill>
              </a:rPr>
              <a:t>Lieontief</a:t>
            </a:r>
            <a:r>
              <a:rPr lang="en-US" altLang="zh-TW" dirty="0" smtClean="0">
                <a:solidFill>
                  <a:schemeClr val="tx1"/>
                </a:solidFill>
              </a:rPr>
              <a:t> </a:t>
            </a:r>
            <a:r>
              <a:rPr lang="zh-TW" altLang="en-US" dirty="0" smtClean="0">
                <a:solidFill>
                  <a:schemeClr val="tx1"/>
                </a:solidFill>
              </a:rPr>
              <a:t>的投入產出模型。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u"/>
            </a:pPr>
            <a:r>
              <a:rPr lang="zh-TW" altLang="en-US" b="1" dirty="0" smtClean="0"/>
              <a:t>史達林的計劃經濟：</a:t>
            </a:r>
            <a:endParaRPr lang="en-US" altLang="zh-TW" b="1" dirty="0" smtClean="0"/>
          </a:p>
          <a:p>
            <a:pPr marL="452438" lvl="1" indent="0">
              <a:buNone/>
            </a:pPr>
            <a:r>
              <a:rPr lang="zh-TW" altLang="en-US" dirty="0" smtClean="0">
                <a:solidFill>
                  <a:schemeClr val="tx1"/>
                </a:solidFill>
              </a:rPr>
              <a:t>自</a:t>
            </a:r>
            <a:r>
              <a:rPr lang="en-US" altLang="zh-TW" dirty="0" smtClean="0">
                <a:solidFill>
                  <a:schemeClr val="tx1"/>
                </a:solidFill>
              </a:rPr>
              <a:t>1928</a:t>
            </a:r>
            <a:r>
              <a:rPr lang="zh-TW" altLang="en-US" dirty="0" smtClean="0">
                <a:solidFill>
                  <a:schemeClr val="tx1"/>
                </a:solidFill>
              </a:rPr>
              <a:t>年起至</a:t>
            </a:r>
            <a:r>
              <a:rPr lang="en-US" altLang="zh-TW" dirty="0" smtClean="0">
                <a:solidFill>
                  <a:schemeClr val="tx1"/>
                </a:solidFill>
              </a:rPr>
              <a:t>1991</a:t>
            </a:r>
            <a:r>
              <a:rPr lang="zh-TW" altLang="en-US" dirty="0" smtClean="0">
                <a:solidFill>
                  <a:schemeClr val="tx1"/>
                </a:solidFill>
              </a:rPr>
              <a:t>年解體，蘇聯共實施</a:t>
            </a:r>
            <a:r>
              <a:rPr lang="en-US" altLang="zh-TW" dirty="0" smtClean="0">
                <a:solidFill>
                  <a:schemeClr val="tx1"/>
                </a:solidFill>
              </a:rPr>
              <a:t>13</a:t>
            </a:r>
            <a:r>
              <a:rPr lang="zh-TW" altLang="en-US" dirty="0" smtClean="0">
                <a:solidFill>
                  <a:schemeClr val="tx1"/>
                </a:solidFill>
              </a:rPr>
              <a:t>個五年計畫。</a:t>
            </a:r>
            <a:endParaRPr lang="en-US" altLang="zh-TW" dirty="0" smtClean="0">
              <a:solidFill>
                <a:schemeClr val="tx1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5</a:t>
            </a:fld>
            <a:endParaRPr lang="en-US" altLang="zh-TW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418" y="-1"/>
            <a:ext cx="8229600" cy="1091045"/>
          </a:xfrm>
        </p:spPr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</a:rPr>
              <a:t>1-4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  文明的爭議</a:t>
            </a:r>
            <a:endParaRPr lang="zh-TW" altLang="en-US" sz="4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17657" y="1270535"/>
            <a:ext cx="8256836" cy="4740124"/>
          </a:xfrm>
        </p:spPr>
        <p:txBody>
          <a:bodyPr/>
          <a:lstStyle/>
          <a:p>
            <a:pPr marL="514350" indent="-514350">
              <a:buFont typeface="+mj-lt"/>
              <a:buAutoNum type="arabicParenR"/>
            </a:pPr>
            <a:r>
              <a:rPr lang="zh-TW" altLang="en-US" dirty="0" smtClean="0"/>
              <a:t>不論是科學或制度，創新挑戰了既有的秩序，把世界推向</a:t>
            </a:r>
            <a:r>
              <a:rPr lang="zh-TW" altLang="en-US" b="1" dirty="0" smtClean="0">
                <a:solidFill>
                  <a:srgbClr val="FF0000"/>
                </a:solidFill>
              </a:rPr>
              <a:t>新的文明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pPr marL="514350" indent="-514350">
              <a:buFont typeface="+mj-lt"/>
              <a:buAutoNum type="arabicParenR"/>
            </a:pPr>
            <a:r>
              <a:rPr lang="zh-TW" altLang="en-US" b="1" dirty="0" smtClean="0"/>
              <a:t>創新帶來的</a:t>
            </a:r>
            <a:r>
              <a:rPr lang="zh-TW" altLang="en-US" b="1" dirty="0" smtClean="0">
                <a:solidFill>
                  <a:srgbClr val="FF0000"/>
                </a:solidFill>
              </a:rPr>
              <a:t>文明爭議</a:t>
            </a:r>
            <a:r>
              <a:rPr lang="zh-TW" altLang="en-US" dirty="0" smtClean="0"/>
              <a:t>：</a:t>
            </a:r>
            <a:endParaRPr lang="en-US" altLang="zh-TW" dirty="0" smtClean="0"/>
          </a:p>
          <a:p>
            <a:pPr marL="971550" lvl="1" indent="-514350">
              <a:buFont typeface="Wingdings" pitchFamily="2" charset="2"/>
              <a:buAutoNum type="circleNumWdWhitePlain"/>
            </a:pPr>
            <a:r>
              <a:rPr lang="zh-TW" altLang="en-US" dirty="0" smtClean="0">
                <a:solidFill>
                  <a:schemeClr val="tx1"/>
                </a:solidFill>
              </a:rPr>
              <a:t>過去：同性戀、墮胎、毒品交易、器官移植、機械化。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971550" lvl="1" indent="-514350">
              <a:buFont typeface="Wingdings" pitchFamily="2" charset="2"/>
              <a:buAutoNum type="circleNumWdWhitePlain"/>
            </a:pPr>
            <a:r>
              <a:rPr lang="zh-TW" altLang="en-US" dirty="0" smtClean="0">
                <a:solidFill>
                  <a:schemeClr val="tx1"/>
                </a:solidFill>
              </a:rPr>
              <a:t>現在：非典型家庭、經濟全球化、人工智慧、複製人。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571500" indent="-514350">
              <a:buFont typeface="+mj-lt"/>
              <a:buAutoNum type="arabicParenR"/>
            </a:pPr>
            <a:r>
              <a:rPr lang="zh-TW" altLang="en-US" b="1" dirty="0" smtClean="0">
                <a:solidFill>
                  <a:srgbClr val="FF0000"/>
                </a:solidFill>
              </a:rPr>
              <a:t>如何看待帶來文明爭議的創新</a:t>
            </a:r>
            <a:r>
              <a:rPr lang="en-US" altLang="zh-TW" b="1" dirty="0" smtClean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6</a:t>
            </a:fld>
            <a:endParaRPr lang="en-US" altLang="zh-TW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2476" y="0"/>
            <a:ext cx="8229600" cy="1143000"/>
          </a:xfrm>
        </p:spPr>
        <p:txBody>
          <a:bodyPr/>
          <a:lstStyle/>
          <a:p>
            <a:r>
              <a:rPr lang="en-US" altLang="zh-TW" b="1" dirty="0" smtClean="0">
                <a:solidFill>
                  <a:srgbClr val="FF0000"/>
                </a:solidFill>
              </a:rPr>
              <a:t>2. </a:t>
            </a:r>
            <a:r>
              <a:rPr lang="zh-TW" altLang="en-US" b="1" dirty="0" smtClean="0">
                <a:solidFill>
                  <a:srgbClr val="FF0000"/>
                </a:solidFill>
              </a:rPr>
              <a:t> 與精神分裂的作戰</a:t>
            </a:r>
            <a:endParaRPr lang="zh-TW" altLang="en-US" b="1" dirty="0">
              <a:solidFill>
                <a:srgbClr val="FF0000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7</a:t>
            </a:fld>
            <a:endParaRPr lang="en-US" altLang="zh-TW"/>
          </a:p>
        </p:txBody>
      </p:sp>
      <p:pic>
        <p:nvPicPr>
          <p:cNvPr id="19458" name="Picture 2" descr="John Forbes Nash, Jr. by Peter Badg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24902" y="1159637"/>
            <a:ext cx="2951968" cy="4457473"/>
          </a:xfrm>
          <a:prstGeom prst="rect">
            <a:avLst/>
          </a:prstGeom>
          <a:noFill/>
        </p:spPr>
      </p:pic>
      <p:sp>
        <p:nvSpPr>
          <p:cNvPr id="6" name="矩形 5"/>
          <p:cNvSpPr/>
          <p:nvPr/>
        </p:nvSpPr>
        <p:spPr>
          <a:xfrm>
            <a:off x="5266561" y="5755148"/>
            <a:ext cx="312546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r">
              <a:spcBef>
                <a:spcPct val="20000"/>
              </a:spcBef>
            </a:pPr>
            <a:r>
              <a:rPr lang="fr-FR" altLang="zh-TW" sz="2400" kern="0" dirty="0" smtClean="0">
                <a:solidFill>
                  <a:srgbClr val="000000"/>
                </a:solidFill>
                <a:latin typeface="Arial"/>
                <a:ea typeface="新細明體"/>
              </a:rPr>
              <a:t>John F. Nash Jr.</a:t>
            </a:r>
          </a:p>
        </p:txBody>
      </p:sp>
      <p:sp>
        <p:nvSpPr>
          <p:cNvPr id="7" name="內容版面配置區 2"/>
          <p:cNvSpPr txBox="1">
            <a:spLocks/>
          </p:cNvSpPr>
          <p:nvPr/>
        </p:nvSpPr>
        <p:spPr bwMode="auto">
          <a:xfrm>
            <a:off x="481264" y="3159890"/>
            <a:ext cx="4851227" cy="25256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1" lang="zh-TW" altLang="en-US" sz="2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675410" y="1450262"/>
            <a:ext cx="4613564" cy="3200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3200" b="1" dirty="0" smtClean="0"/>
              <a:t>納許語錄：</a:t>
            </a:r>
            <a:endParaRPr lang="en-US" altLang="zh-TW" sz="3200" b="1" dirty="0" smtClean="0"/>
          </a:p>
          <a:p>
            <a:r>
              <a:rPr lang="en-US" altLang="zh-TW" sz="2800" dirty="0" smtClean="0"/>
              <a:t>I </a:t>
            </a:r>
            <a:r>
              <a:rPr lang="en-US" altLang="zh-TW" sz="2800" dirty="0" smtClean="0">
                <a:solidFill>
                  <a:srgbClr val="FF0000"/>
                </a:solidFill>
              </a:rPr>
              <a:t>reasoned</a:t>
            </a:r>
            <a:r>
              <a:rPr lang="en-US" altLang="zh-TW" sz="2800" dirty="0" smtClean="0"/>
              <a:t> myself out of unreasonable, became disillusioned (out) of my illusion.</a:t>
            </a:r>
          </a:p>
          <a:p>
            <a:pPr>
              <a:lnSpc>
                <a:spcPct val="150000"/>
              </a:lnSpc>
            </a:pPr>
            <a:r>
              <a:rPr lang="zh-TW" altLang="en-US" sz="2800" dirty="0" smtClean="0"/>
              <a:t>（原文找不到原出處。）</a:t>
            </a:r>
            <a:endParaRPr lang="zh-TW" altLang="en-US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6027" y="0"/>
            <a:ext cx="8229600" cy="1126156"/>
          </a:xfrm>
        </p:spPr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6C10A4"/>
                </a:solidFill>
              </a:rPr>
              <a:t>2-1</a:t>
            </a:r>
            <a:r>
              <a:rPr lang="zh-TW" altLang="en-US" sz="4000" b="1" dirty="0" smtClean="0">
                <a:solidFill>
                  <a:srgbClr val="6C10A4"/>
                </a:solidFill>
              </a:rPr>
              <a:t>  </a:t>
            </a:r>
            <a:r>
              <a:rPr lang="zh-TW" altLang="en-US" sz="4000" b="1" dirty="0" smtClean="0">
                <a:solidFill>
                  <a:srgbClr val="6C10A4"/>
                </a:solidFill>
              </a:rPr>
              <a:t>抗拒精神</a:t>
            </a:r>
            <a:r>
              <a:rPr lang="zh-TW" altLang="en-US" sz="4000" b="1" dirty="0" smtClean="0">
                <a:solidFill>
                  <a:srgbClr val="6C10A4"/>
                </a:solidFill>
              </a:rPr>
              <a:t>分裂之外的解釋</a:t>
            </a:r>
            <a:endParaRPr lang="zh-TW" altLang="en-US" sz="4000" b="1" dirty="0">
              <a:solidFill>
                <a:srgbClr val="6C10A4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40864"/>
            <a:ext cx="8229600" cy="4910428"/>
          </a:xfrm>
        </p:spPr>
        <p:txBody>
          <a:bodyPr/>
          <a:lstStyle/>
          <a:p>
            <a:pPr marL="514350" indent="-514350">
              <a:lnSpc>
                <a:spcPct val="150000"/>
              </a:lnSpc>
              <a:buFont typeface="Wingdings" pitchFamily="2" charset="2"/>
              <a:buChar char="l"/>
            </a:pPr>
            <a:r>
              <a:rPr lang="zh-TW" altLang="en-US" b="1" dirty="0" smtClean="0"/>
              <a:t>囚犯困境賽局為何是不合作賽局？   </a:t>
            </a:r>
            <a:endParaRPr lang="en-US" altLang="zh-TW" b="1" dirty="0" smtClean="0"/>
          </a:p>
          <a:p>
            <a:pPr marL="914400" lvl="1" indent="-514350">
              <a:lnSpc>
                <a:spcPct val="150000"/>
              </a:lnSpc>
              <a:buFont typeface="+mj-lt"/>
              <a:buAutoNum type="arabicParenR"/>
            </a:pPr>
            <a:r>
              <a:rPr lang="zh-TW" altLang="en-US" dirty="0" smtClean="0">
                <a:solidFill>
                  <a:schemeClr val="tx1"/>
                </a:solidFill>
              </a:rPr>
              <a:t>證明市場機能可能失靈。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914400" lvl="1" indent="-514350">
              <a:lnSpc>
                <a:spcPct val="150000"/>
              </a:lnSpc>
              <a:buFont typeface="+mj-lt"/>
              <a:buAutoNum type="arabicParenR"/>
            </a:pPr>
            <a:r>
              <a:rPr lang="zh-TW" altLang="en-US" dirty="0" smtClean="0">
                <a:solidFill>
                  <a:schemeClr val="tx1"/>
                </a:solidFill>
              </a:rPr>
              <a:t>探索市場機能失靈之源頭。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914400" lvl="1" indent="-514350">
              <a:lnSpc>
                <a:spcPct val="150000"/>
              </a:lnSpc>
              <a:buFont typeface="Wingdings" pitchFamily="2" charset="2"/>
              <a:buChar char="u"/>
            </a:pPr>
            <a:r>
              <a:rPr lang="zh-TW" altLang="en-US" dirty="0" smtClean="0">
                <a:solidFill>
                  <a:schemeClr val="tx1"/>
                </a:solidFill>
              </a:rPr>
              <a:t>在</a:t>
            </a:r>
            <a:r>
              <a:rPr lang="zh-TW" altLang="en-US" dirty="0" smtClean="0">
                <a:solidFill>
                  <a:schemeClr val="tx1"/>
                </a:solidFill>
              </a:rPr>
              <a:t>主宰策略下，囚犯困境賽局的納許均衡為：每個人追求自利的結果是每個人都無法實現其預期目標。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971550" lvl="1" indent="-514350">
              <a:lnSpc>
                <a:spcPct val="150000"/>
              </a:lnSpc>
              <a:buFont typeface="Wingdings" pitchFamily="2" charset="2"/>
              <a:buAutoNum type="circleNumWdWhitePlain"/>
            </a:pP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8</a:t>
            </a:fld>
            <a:endParaRPr lang="en-US" altLang="zh-TW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46049" y="0"/>
            <a:ext cx="8229600" cy="1143000"/>
          </a:xfrm>
        </p:spPr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  <a:latin typeface="+mn-lt"/>
              </a:rPr>
              <a:t>2-2</a:t>
            </a:r>
            <a:r>
              <a:rPr lang="zh-TW" altLang="en-US" sz="4000" b="1" dirty="0" smtClean="0">
                <a:solidFill>
                  <a:srgbClr val="7030A0"/>
                </a:solidFill>
                <a:latin typeface="+mn-lt"/>
              </a:rPr>
              <a:t>  </a:t>
            </a:r>
            <a:r>
              <a:rPr lang="zh-TW" altLang="en-US" sz="4000" b="1" dirty="0" smtClean="0">
                <a:solidFill>
                  <a:srgbClr val="7030A0"/>
                </a:solidFill>
                <a:latin typeface="+mn-lt"/>
              </a:rPr>
              <a:t>失靈市場問題 </a:t>
            </a:r>
            <a:endParaRPr lang="zh-TW" altLang="en-US" sz="4000" b="1" dirty="0">
              <a:solidFill>
                <a:srgbClr val="7030A0"/>
              </a:solidFill>
              <a:latin typeface="+mn-lt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21798" y="1163531"/>
            <a:ext cx="8346780" cy="4994898"/>
          </a:xfrm>
        </p:spPr>
        <p:txBody>
          <a:bodyPr/>
          <a:lstStyle/>
          <a:p>
            <a:pPr marL="514350" indent="-514350">
              <a:lnSpc>
                <a:spcPct val="150000"/>
              </a:lnSpc>
              <a:buFont typeface="Wingdings" pitchFamily="2" charset="2"/>
              <a:buChar char="u"/>
            </a:pPr>
            <a:r>
              <a:rPr lang="zh-TW" altLang="en-US" dirty="0" smtClean="0"/>
              <a:t>納許均衡是在給定偏好與環境控制下的結論，</a:t>
            </a:r>
            <a:r>
              <a:rPr lang="zh-TW" altLang="en-US" dirty="0" smtClean="0"/>
              <a:t>其概念只</a:t>
            </a:r>
            <a:r>
              <a:rPr lang="zh-TW" altLang="en-US" dirty="0" smtClean="0"/>
              <a:t>描述市場的靜態</a:t>
            </a:r>
            <a:r>
              <a:rPr lang="zh-TW" altLang="en-US" dirty="0" smtClean="0"/>
              <a:t>活動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pPr marL="914400" lvl="1" indent="-514350">
              <a:lnSpc>
                <a:spcPct val="150000"/>
              </a:lnSpc>
              <a:buFont typeface="+mj-lt"/>
              <a:buAutoNum type="arabicParenR"/>
            </a:pPr>
            <a:r>
              <a:rPr lang="zh-TW" altLang="en-US" dirty="0" smtClean="0">
                <a:solidFill>
                  <a:schemeClr val="tx1"/>
                </a:solidFill>
              </a:rPr>
              <a:t>市場活動的真正意義在動態，也就是發現與創新過程，而不在均衡。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914400" lvl="1" indent="-514350">
              <a:lnSpc>
                <a:spcPct val="150000"/>
              </a:lnSpc>
              <a:buFont typeface="+mj-lt"/>
              <a:buAutoNum type="arabicParenR"/>
            </a:pPr>
            <a:r>
              <a:rPr lang="zh-TW" altLang="en-US" dirty="0" smtClean="0">
                <a:solidFill>
                  <a:schemeClr val="tx1"/>
                </a:solidFill>
              </a:rPr>
              <a:t>均衡或許有可能，但是暫時現象，不可作為目標去維護。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arenR"/>
            </a:pP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9</a:t>
            </a:fld>
            <a:endParaRPr lang="en-US" altLang="zh-TW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01127104">
  <a:themeElements>
    <a:clrScheme name="K12_13 13">
      <a:dk1>
        <a:srgbClr val="000000"/>
      </a:dk1>
      <a:lt1>
        <a:srgbClr val="FFFFFF"/>
      </a:lt1>
      <a:dk2>
        <a:srgbClr val="FF33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12_13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K12_13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12_13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12_13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12_13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12_13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12_13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12_13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12_13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12_13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12_13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12_13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12_13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12_13 13">
        <a:dk1>
          <a:srgbClr val="000000"/>
        </a:dk1>
        <a:lt1>
          <a:srgbClr val="FFFFFF"/>
        </a:lt1>
        <a:dk2>
          <a:srgbClr val="FF33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4141</TotalTime>
  <Words>1756</Words>
  <Application>Microsoft Office PowerPoint</Application>
  <PresentationFormat>如螢幕大小 (4:3)</PresentationFormat>
  <Paragraphs>193</Paragraphs>
  <Slides>24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24</vt:i4>
      </vt:variant>
    </vt:vector>
  </HeadingPairs>
  <TitlesOfParts>
    <vt:vector size="25" baseType="lpstr">
      <vt:lpstr>01127104</vt:lpstr>
      <vt:lpstr>賽局理論在應用上的紅線</vt:lpstr>
      <vt:lpstr>1.  科學的自負</vt:lpstr>
      <vt:lpstr>1-1  霍金的警告</vt:lpstr>
      <vt:lpstr>1-2  失控的演化</vt:lpstr>
      <vt:lpstr>1-3  制度的自負</vt:lpstr>
      <vt:lpstr>1-4  文明的爭議</vt:lpstr>
      <vt:lpstr>2.  與精神分裂的作戰</vt:lpstr>
      <vt:lpstr>2-1  抗拒精神分裂之外的解釋</vt:lpstr>
      <vt:lpstr>2-2  失靈市場問題 </vt:lpstr>
      <vt:lpstr>2-3  方法論問題</vt:lpstr>
      <vt:lpstr>2-4  合作賽局的合作前提</vt:lpstr>
      <vt:lpstr>2-5  誘因相容機制設計</vt:lpstr>
      <vt:lpstr>3.  潛在的擴張性</vt:lpstr>
      <vt:lpstr>3-1  CPR的定義</vt:lpstr>
      <vt:lpstr>3-2  沒有限制的擴張</vt:lpstr>
      <vt:lpstr>3-3  市場設計</vt:lpstr>
      <vt:lpstr>3-4  來自工程思維的誘惑</vt:lpstr>
      <vt:lpstr>4.  賽局的紅線</vt:lpstr>
      <vt:lpstr>4-1  人類的價值與秩序</vt:lpstr>
      <vt:lpstr>4-2  the Cosmos</vt:lpstr>
      <vt:lpstr>4-3  科學創新的市場檢驗原則</vt:lpstr>
      <vt:lpstr>4-4  科學創新的政府角色</vt:lpstr>
      <vt:lpstr>4-5  科學創新者的倫理原則</vt:lpstr>
      <vt:lpstr>謝謝！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HCS</dc:creator>
  <cp:lastModifiedBy>CS</cp:lastModifiedBy>
  <cp:revision>743</cp:revision>
  <dcterms:created xsi:type="dcterms:W3CDTF">2014-11-28T08:06:00Z</dcterms:created>
  <dcterms:modified xsi:type="dcterms:W3CDTF">2015-07-03T22:56:56Z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TC011271041028</vt:lpwstr>
  </property>
</Properties>
</file>